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82" r:id="rId2"/>
    <p:sldMasterId id="2147484109" r:id="rId3"/>
    <p:sldMasterId id="2147484161" r:id="rId4"/>
  </p:sldMasterIdLst>
  <p:notesMasterIdLst>
    <p:notesMasterId r:id="rId62"/>
  </p:notesMasterIdLst>
  <p:handoutMasterIdLst>
    <p:handoutMasterId r:id="rId63"/>
  </p:handoutMasterIdLst>
  <p:sldIdLst>
    <p:sldId id="258" r:id="rId5"/>
    <p:sldId id="426" r:id="rId6"/>
    <p:sldId id="526" r:id="rId7"/>
    <p:sldId id="336" r:id="rId8"/>
    <p:sldId id="383" r:id="rId9"/>
    <p:sldId id="462" r:id="rId10"/>
    <p:sldId id="463" r:id="rId11"/>
    <p:sldId id="527" r:id="rId12"/>
    <p:sldId id="553" r:id="rId13"/>
    <p:sldId id="509" r:id="rId14"/>
    <p:sldId id="466" r:id="rId15"/>
    <p:sldId id="510" r:id="rId16"/>
    <p:sldId id="528" r:id="rId17"/>
    <p:sldId id="531" r:id="rId18"/>
    <p:sldId id="532" r:id="rId19"/>
    <p:sldId id="467" r:id="rId20"/>
    <p:sldId id="507" r:id="rId21"/>
    <p:sldId id="537" r:id="rId22"/>
    <p:sldId id="469" r:id="rId23"/>
    <p:sldId id="470" r:id="rId24"/>
    <p:sldId id="471" r:id="rId25"/>
    <p:sldId id="516" r:id="rId26"/>
    <p:sldId id="473" r:id="rId27"/>
    <p:sldId id="534" r:id="rId28"/>
    <p:sldId id="535" r:id="rId29"/>
    <p:sldId id="503" r:id="rId30"/>
    <p:sldId id="474" r:id="rId31"/>
    <p:sldId id="511" r:id="rId32"/>
    <p:sldId id="512" r:id="rId33"/>
    <p:sldId id="513" r:id="rId34"/>
    <p:sldId id="522" r:id="rId35"/>
    <p:sldId id="520" r:id="rId36"/>
    <p:sldId id="521" r:id="rId37"/>
    <p:sldId id="504" r:id="rId38"/>
    <p:sldId id="538" r:id="rId39"/>
    <p:sldId id="477" r:id="rId40"/>
    <p:sldId id="478" r:id="rId41"/>
    <p:sldId id="514" r:id="rId42"/>
    <p:sldId id="542" r:id="rId43"/>
    <p:sldId id="539" r:id="rId44"/>
    <p:sldId id="523" r:id="rId45"/>
    <p:sldId id="481" r:id="rId46"/>
    <p:sldId id="502" r:id="rId47"/>
    <p:sldId id="546" r:id="rId48"/>
    <p:sldId id="545" r:id="rId49"/>
    <p:sldId id="547" r:id="rId50"/>
    <p:sldId id="548" r:id="rId51"/>
    <p:sldId id="515" r:id="rId52"/>
    <p:sldId id="506" r:id="rId53"/>
    <p:sldId id="482" r:id="rId54"/>
    <p:sldId id="549" r:id="rId55"/>
    <p:sldId id="484" r:id="rId56"/>
    <p:sldId id="485" r:id="rId57"/>
    <p:sldId id="551" r:id="rId58"/>
    <p:sldId id="486" r:id="rId59"/>
    <p:sldId id="487" r:id="rId60"/>
    <p:sldId id="488" r:id="rId6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2C8"/>
    <a:srgbClr val="669900"/>
    <a:srgbClr val="33CC33"/>
    <a:srgbClr val="F35B40"/>
    <a:srgbClr val="225E5E"/>
    <a:srgbClr val="88A9D2"/>
    <a:srgbClr val="336600"/>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70706" autoAdjust="0"/>
  </p:normalViewPr>
  <p:slideViewPr>
    <p:cSldViewPr snapToGrid="0">
      <p:cViewPr>
        <p:scale>
          <a:sx n="100" d="100"/>
          <a:sy n="100" d="100"/>
        </p:scale>
        <p:origin x="1256"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88"/>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handoutMaster" Target="handoutMasters/handoutMaster1.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A7684CF7-1658-EA40-AB59-C4A644CAEE91}"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8C6C3E5-5A84-5040-B7FA-54E6C6494017}" type="slidenum">
              <a:rPr lang="en-US"/>
              <a:pPr/>
              <a:t>‹#›</a:t>
            </a:fld>
            <a:endParaRPr lang="en-US"/>
          </a:p>
        </p:txBody>
      </p:sp>
    </p:spTree>
    <p:extLst>
      <p:ext uri="{BB962C8B-B14F-4D97-AF65-F5344CB8AC3E}">
        <p14:creationId xmlns:p14="http://schemas.microsoft.com/office/powerpoint/2010/main" val="1742290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4590290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a:lstStyle/>
          <a:p>
            <a:r>
              <a:rPr lang="en-US" b="1" i="1"/>
              <a:t>Pre-class music: </a:t>
            </a:r>
            <a:r>
              <a:rPr lang="en-US"/>
              <a:t>“Skipper Dan” by Weird al Yankovic (See Tip #490)</a:t>
            </a:r>
          </a:p>
          <a:p>
            <a:r>
              <a:rPr lang="en-US"/>
              <a:t> </a:t>
            </a:r>
          </a:p>
          <a:p>
            <a:r>
              <a:rPr lang="en-US"/>
              <a:t>This song deals with choice and competition in the labor market. You can follow up this song by discussing with your students the implications of choosing majors for which future job prospects might be poor. </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100" b="1" i="1" dirty="0"/>
              <a:t>Image: </a:t>
            </a:r>
            <a:r>
              <a:rPr lang="en-US" sz="1100" dirty="0"/>
              <a:t>Figure 14.1</a:t>
            </a:r>
            <a:endParaRPr lang="en-US" sz="1100" b="1" dirty="0"/>
          </a:p>
          <a:p>
            <a:endParaRPr lang="en-US" sz="1100" b="1" i="1" dirty="0"/>
          </a:p>
          <a:p>
            <a:r>
              <a:rPr lang="en-US" sz="1100" b="1" i="1" dirty="0"/>
              <a:t>Lecture notes:</a:t>
            </a:r>
          </a:p>
          <a:p>
            <a:endParaRPr lang="en-US" sz="1100" dirty="0"/>
          </a:p>
          <a:p>
            <a:r>
              <a:rPr lang="en-US" sz="1100" dirty="0"/>
              <a:t>The figure on the slide plots the value of the marginal product (VMP) from the previous table.</a:t>
            </a:r>
          </a:p>
          <a:p>
            <a:pPr marL="171450" indent="-171450">
              <a:buFont typeface="Arial" charset="0"/>
              <a:buChar char="•"/>
            </a:pPr>
            <a:r>
              <a:rPr lang="en-US" sz="1100" dirty="0"/>
              <a:t>The curve looks similar to a demand curve. </a:t>
            </a:r>
          </a:p>
          <a:p>
            <a:pPr marL="171450" indent="-171450">
              <a:buFont typeface="Arial" charset="0"/>
              <a:buChar char="•"/>
            </a:pPr>
            <a:r>
              <a:rPr lang="en-US" sz="1100" dirty="0"/>
              <a:t>The VMP is the firm</a:t>
            </a:r>
            <a:r>
              <a:rPr lang="ja-JP" altLang="en-US" sz="1100" dirty="0"/>
              <a:t>’</a:t>
            </a:r>
            <a:r>
              <a:rPr lang="en-US" altLang="ja-JP" sz="1100" dirty="0"/>
              <a:t>s willingness to pay for each laborer; in other words, it is the firm</a:t>
            </a:r>
            <a:r>
              <a:rPr lang="ja-JP" altLang="en-US" sz="1100" dirty="0"/>
              <a:t>’</a:t>
            </a:r>
            <a:r>
              <a:rPr lang="en-US" altLang="ja-JP" sz="1100" dirty="0"/>
              <a:t>s labor demand curve.</a:t>
            </a:r>
          </a:p>
          <a:p>
            <a:pPr marL="171450" indent="-171450">
              <a:buFont typeface="Arial" charset="0"/>
              <a:buChar char="•"/>
            </a:pPr>
            <a:r>
              <a:rPr lang="en-US" sz="1100" dirty="0"/>
              <a:t>The VMP curve slopes downward due to diminishing marginal product.  </a:t>
            </a:r>
          </a:p>
          <a:p>
            <a:endParaRPr lang="en-US" sz="1100" dirty="0" smtClean="0"/>
          </a:p>
          <a:p>
            <a:r>
              <a:rPr lang="en-US" sz="1100" b="1" i="1" dirty="0" smtClean="0"/>
              <a:t>Lecture</a:t>
            </a:r>
            <a:r>
              <a:rPr lang="en-US" sz="1100" b="1" i="1" baseline="0" dirty="0" smtClean="0"/>
              <a:t> tip:</a:t>
            </a:r>
            <a:endParaRPr lang="en-US" sz="1100" b="1" i="1" dirty="0"/>
          </a:p>
          <a:p>
            <a:r>
              <a:rPr lang="en-US" sz="1100" dirty="0"/>
              <a:t>Ask students: Looking at the picture, why would you hire the first worker? The second worker? etc.</a:t>
            </a:r>
          </a:p>
          <a:p>
            <a:endParaRPr lang="en-US"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dirty="0"/>
          </a:p>
          <a:p>
            <a:r>
              <a:rPr lang="en-US" dirty="0"/>
              <a:t>Why would the demand for your product increase?  A few possible reasons:</a:t>
            </a:r>
          </a:p>
          <a:p>
            <a:pPr marL="171450" indent="-171450">
              <a:buFont typeface="Arial" charset="0"/>
              <a:buChar char="•"/>
            </a:pPr>
            <a:r>
              <a:rPr lang="en-US" dirty="0"/>
              <a:t>The price of a competitor</a:t>
            </a:r>
            <a:r>
              <a:rPr lang="ja-JP" altLang="en-US" dirty="0"/>
              <a:t>’</a:t>
            </a:r>
            <a:r>
              <a:rPr lang="en-US" altLang="ja-JP" dirty="0"/>
              <a:t>s product increases.</a:t>
            </a:r>
            <a:endParaRPr lang="en-US" dirty="0"/>
          </a:p>
          <a:p>
            <a:pPr marL="171450" indent="-171450">
              <a:buFont typeface="Arial" charset="0"/>
              <a:buChar char="•"/>
            </a:pPr>
            <a:r>
              <a:rPr lang="en-US" dirty="0"/>
              <a:t>The price of a complement good to your product decreases.</a:t>
            </a:r>
          </a:p>
          <a:p>
            <a:pPr marL="171450" indent="-171450">
              <a:buFont typeface="Arial" charset="0"/>
              <a:buChar char="•"/>
            </a:pPr>
            <a:r>
              <a:rPr lang="en-US" dirty="0"/>
              <a:t>People just like your good more (change in tastes).</a:t>
            </a:r>
          </a:p>
          <a:p>
            <a:pPr>
              <a:buFontTx/>
              <a:buChar char="•"/>
            </a:pPr>
            <a:endParaRPr lang="en-US" dirty="0"/>
          </a:p>
          <a:p>
            <a:r>
              <a:rPr lang="en-US" dirty="0"/>
              <a:t>Why would the cost of production increase? A few possible reasons:</a:t>
            </a:r>
          </a:p>
          <a:p>
            <a:pPr marL="171450" indent="-171450">
              <a:buFont typeface="Arial" charset="0"/>
              <a:buChar char="•"/>
            </a:pPr>
            <a:r>
              <a:rPr lang="en-US" dirty="0"/>
              <a:t>A change in technology (will discuss costs and benefits of in a few slides)</a:t>
            </a:r>
          </a:p>
          <a:p>
            <a:pPr marL="171450" indent="-171450">
              <a:buFont typeface="Arial" charset="0"/>
              <a:buChar char="•"/>
            </a:pPr>
            <a:r>
              <a:rPr lang="en-US" dirty="0"/>
              <a:t>A change in the cost of a resource.</a:t>
            </a:r>
          </a:p>
          <a:p>
            <a:endParaRPr lang="en-US" dirty="0"/>
          </a:p>
          <a:p>
            <a:pPr>
              <a:buFontTx/>
              <a:buChar char="•"/>
            </a:pPr>
            <a:endParaRPr lang="en-US" dirty="0"/>
          </a:p>
          <a:p>
            <a:endParaRPr lang="en-US" dirty="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14.2</a:t>
            </a:r>
            <a:endParaRPr lang="en-US" b="1" dirty="0"/>
          </a:p>
          <a:p>
            <a:endParaRPr lang="en-US" b="1" i="1" dirty="0"/>
          </a:p>
          <a:p>
            <a:r>
              <a:rPr lang="en-US" b="1" i="1" dirty="0"/>
              <a:t>Lecture notes:</a:t>
            </a:r>
          </a:p>
          <a:p>
            <a:endParaRPr lang="en-US" dirty="0"/>
          </a:p>
          <a:p>
            <a:r>
              <a:rPr lang="en-US" dirty="0"/>
              <a:t>The graph starts with an initial demand curve, wage and quantity, Q</a:t>
            </a:r>
            <a:r>
              <a:rPr lang="en-US" baseline="-25000" dirty="0"/>
              <a:t>1</a:t>
            </a:r>
            <a:r>
              <a:rPr lang="en-US" dirty="0"/>
              <a:t>.</a:t>
            </a:r>
          </a:p>
          <a:p>
            <a:endParaRPr lang="en-US" dirty="0"/>
          </a:p>
          <a:p>
            <a:r>
              <a:rPr lang="en-US" dirty="0"/>
              <a:t>First click: </a:t>
            </a:r>
          </a:p>
          <a:p>
            <a:pPr marL="171450" indent="-171450">
              <a:buFont typeface="Arial" charset="0"/>
              <a:buChar char="•"/>
            </a:pPr>
            <a:r>
              <a:rPr lang="en-US" dirty="0"/>
              <a:t>Draws arrow up and down the demand curve.</a:t>
            </a:r>
          </a:p>
          <a:p>
            <a:pPr marL="171450" indent="-171450">
              <a:buFont typeface="Arial" charset="0"/>
              <a:buChar char="•"/>
            </a:pPr>
            <a:r>
              <a:rPr lang="en-US" dirty="0"/>
              <a:t>When the wages of workers change, the </a:t>
            </a:r>
            <a:r>
              <a:rPr lang="en-US" i="1" dirty="0"/>
              <a:t>quantity of workers demanded</a:t>
            </a:r>
            <a:r>
              <a:rPr lang="en-US" dirty="0"/>
              <a:t>, changes.</a:t>
            </a:r>
          </a:p>
          <a:p>
            <a:pPr marL="171450" indent="-171450">
              <a:buFont typeface="Arial" charset="0"/>
              <a:buChar char="•"/>
            </a:pPr>
            <a:r>
              <a:rPr lang="en-US" dirty="0"/>
              <a:t>Suppose that workers productivity improves. What happens to demand?</a:t>
            </a:r>
          </a:p>
          <a:p>
            <a:r>
              <a:rPr lang="en-US" dirty="0"/>
              <a:t>Second click: </a:t>
            </a:r>
          </a:p>
          <a:p>
            <a:pPr marL="171450" indent="-171450">
              <a:buFont typeface="Arial" charset="0"/>
              <a:buChar char="•"/>
            </a:pPr>
            <a:r>
              <a:rPr lang="en-US" dirty="0"/>
              <a:t>Draws an increase in demand for labor.</a:t>
            </a:r>
          </a:p>
          <a:p>
            <a:pPr marL="171450" indent="-171450">
              <a:buFont typeface="Arial" charset="0"/>
              <a:buChar char="•"/>
            </a:pPr>
            <a:r>
              <a:rPr lang="en-US" dirty="0"/>
              <a:t>Suppose that the demand for the product falls. What happens to demand?</a:t>
            </a:r>
          </a:p>
          <a:p>
            <a:r>
              <a:rPr lang="en-US" dirty="0"/>
              <a:t>Third click: </a:t>
            </a:r>
          </a:p>
          <a:p>
            <a:pPr marL="171450" indent="-171450">
              <a:buFont typeface="Arial" charset="0"/>
              <a:buChar char="•"/>
            </a:pPr>
            <a:r>
              <a:rPr lang="en-US" dirty="0"/>
              <a:t>Draws a decrease in demand.</a:t>
            </a:r>
          </a:p>
          <a:p>
            <a:endParaRPr lang="en-US" dirty="0"/>
          </a:p>
          <a:p>
            <a:endParaRPr lang="en-US" dirty="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sz="1000" dirty="0"/>
          </a:p>
          <a:p>
            <a:r>
              <a:rPr lang="en-US" sz="1000" dirty="0"/>
              <a:t>Price of the good being sold is P = $10.</a:t>
            </a:r>
          </a:p>
          <a:p>
            <a:endParaRPr lang="en-US" sz="1000" dirty="0"/>
          </a:p>
          <a:p>
            <a:r>
              <a:rPr lang="en-US" sz="1000" dirty="0"/>
              <a:t>Point out to students again that the VMP columns represents the firm’s demand for labor.</a:t>
            </a:r>
          </a:p>
          <a:p>
            <a:pPr marL="171450" indent="-171450">
              <a:buFont typeface="Arial" charset="0"/>
              <a:buChar char="•"/>
            </a:pPr>
            <a:r>
              <a:rPr lang="en-US" sz="1000" dirty="0"/>
              <a:t>If workers become more productive, MPL increases, and since VMP = P x MPL, VMP increases.</a:t>
            </a:r>
          </a:p>
          <a:p>
            <a:pPr marL="171450" indent="-171450">
              <a:buFont typeface="Arial" charset="0"/>
              <a:buChar char="•"/>
            </a:pPr>
            <a:r>
              <a:rPr lang="en-US" sz="1000" dirty="0"/>
              <a:t>If the demand for a firm’s product increases, price increases, and since VMP = P x MPL, VMP increases.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This clip is about the increased financial opportunities (</a:t>
            </a:r>
            <a:r>
              <a:rPr lang="en-US" i="1" dirty="0"/>
              <a:t>greater</a:t>
            </a:r>
            <a:r>
              <a:rPr lang="en-US" dirty="0"/>
              <a:t> </a:t>
            </a:r>
            <a:r>
              <a:rPr lang="en-US" i="1" dirty="0"/>
              <a:t>demand</a:t>
            </a:r>
            <a:r>
              <a:rPr lang="en-US" dirty="0"/>
              <a:t>) of Peter </a:t>
            </a:r>
            <a:r>
              <a:rPr lang="en-US" dirty="0" err="1"/>
              <a:t>Cort</a:t>
            </a:r>
            <a:r>
              <a:rPr lang="en-US" dirty="0"/>
              <a:t>, who made the quarterfinals late in his career. The other key concepts covered in this clip are:</a:t>
            </a:r>
          </a:p>
          <a:p>
            <a:pPr>
              <a:buFontTx/>
              <a:buChar char="•"/>
            </a:pPr>
            <a:r>
              <a:rPr lang="en-US" dirty="0"/>
              <a:t>Labor demand</a:t>
            </a:r>
          </a:p>
          <a:p>
            <a:pPr>
              <a:buFontTx/>
              <a:buChar char="•"/>
            </a:pPr>
            <a:r>
              <a:rPr lang="en-US" dirty="0"/>
              <a:t>Labor markets</a:t>
            </a:r>
          </a:p>
          <a:p>
            <a:pPr>
              <a:buFontTx/>
              <a:buChar char="•"/>
            </a:pPr>
            <a:r>
              <a:rPr lang="en-US" dirty="0"/>
              <a:t>Wages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This song is about the Industrial Revolution and the effects of technology. You can play it before you discuss the short and long run effects of new technology on workers.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r>
              <a:rPr lang="en-US" b="1" i="1" dirty="0"/>
              <a:t>Lecture notes:</a:t>
            </a:r>
          </a:p>
          <a:p>
            <a:r>
              <a:rPr lang="en-US" dirty="0"/>
              <a:t>Changes in cost can be positive—for example, a new technology; or negative—for example, an increase in the cost of a needed raw material.</a:t>
            </a:r>
          </a:p>
          <a:p>
            <a:endParaRPr lang="en-US" dirty="0"/>
          </a:p>
          <a:p>
            <a:r>
              <a:rPr lang="en-US" i="1" dirty="0"/>
              <a:t>Regarding the photo on the slide:</a:t>
            </a:r>
          </a:p>
          <a:p>
            <a:r>
              <a:rPr lang="en-US" dirty="0"/>
              <a:t>The logging industry is an example of how capital and technology have greatly replaced the need for labor inputs.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000" b="1" i="1" dirty="0"/>
              <a:t>Lecture notes:</a:t>
            </a:r>
          </a:p>
          <a:p>
            <a:r>
              <a:rPr lang="en-US" sz="1000" dirty="0"/>
              <a:t>Changes in cost can be positive—for example, a new technology; or negative—for example, an increase in the cost of a needed raw material.</a:t>
            </a:r>
          </a:p>
          <a:p>
            <a:endParaRPr lang="en-US" sz="1000" dirty="0"/>
          </a:p>
          <a:p>
            <a:r>
              <a:rPr lang="en-US" sz="1000" dirty="0"/>
              <a:t>Economics in real life over time:</a:t>
            </a:r>
          </a:p>
          <a:p>
            <a:pPr marL="171450" indent="-171450">
              <a:buFont typeface="Arial" charset="0"/>
              <a:buChar char="•"/>
            </a:pPr>
            <a:r>
              <a:rPr lang="en-US" sz="1000" dirty="0"/>
              <a:t>This is how economic development works through time. </a:t>
            </a:r>
          </a:p>
          <a:p>
            <a:pPr marL="171450" indent="-171450">
              <a:buFont typeface="Arial" charset="0"/>
              <a:buChar char="•"/>
            </a:pPr>
            <a:r>
              <a:rPr lang="en-US" sz="1000" dirty="0"/>
              <a:t>The most successful countries have moved from simple, low-income economies with a high proportion of jobs in manual labor, to modern, high-income economies by utilizing more capital in the production process to raise the VMP of each worker. </a:t>
            </a:r>
          </a:p>
          <a:p>
            <a:pPr marL="171450" indent="-171450">
              <a:buFont typeface="Arial" charset="0"/>
              <a:buChar char="•"/>
            </a:pPr>
            <a:r>
              <a:rPr lang="en-US" sz="1000" dirty="0"/>
              <a:t>At the same time, the quality of life is improved since workers in modern economies earn more and have safer jobs.</a:t>
            </a:r>
          </a:p>
          <a:p>
            <a:endParaRPr lang="en-US" sz="1000" dirty="0"/>
          </a:p>
          <a:p>
            <a:r>
              <a:rPr lang="en-US" sz="1000" dirty="0"/>
              <a:t>Something to consider:</a:t>
            </a:r>
          </a:p>
          <a:p>
            <a:pPr marL="171450" indent="-171450">
              <a:buFont typeface="Arial" charset="0"/>
              <a:buChar char="•"/>
            </a:pPr>
            <a:r>
              <a:rPr lang="en-US" sz="1000" dirty="0"/>
              <a:t>What if firms continued to use labor for jobs when capital is available? </a:t>
            </a:r>
          </a:p>
          <a:p>
            <a:pPr marL="171450" indent="-171450">
              <a:buFont typeface="Arial" charset="0"/>
              <a:buChar char="•"/>
            </a:pPr>
            <a:r>
              <a:rPr lang="en-US" sz="1000" dirty="0"/>
              <a:t>You may think that</a:t>
            </a:r>
            <a:r>
              <a:rPr lang="ja-JP" altLang="en-US" sz="1000" dirty="0"/>
              <a:t>’</a:t>
            </a:r>
            <a:r>
              <a:rPr lang="en-US" altLang="ja-JP" sz="1000" dirty="0"/>
              <a:t>s good because people keep their jobs. But here is what would happen:</a:t>
            </a:r>
          </a:p>
          <a:p>
            <a:pPr marL="628650" lvl="1" indent="-171450">
              <a:buFont typeface="Arial" charset="0"/>
              <a:buChar char="•"/>
            </a:pPr>
            <a:r>
              <a:rPr lang="en-US" sz="1000" dirty="0"/>
              <a:t>If we insisted on using traditional methods to fell trees, we could employ more lumberjacks.</a:t>
            </a:r>
          </a:p>
          <a:p>
            <a:pPr marL="628650" lvl="1" indent="-171450">
              <a:buFont typeface="Arial" charset="0"/>
              <a:buChar char="•"/>
            </a:pPr>
            <a:r>
              <a:rPr lang="en-US" sz="1000" dirty="0"/>
              <a:t>The process of cutting wood would remain expensive and dangerous.</a:t>
            </a:r>
          </a:p>
          <a:p>
            <a:pPr marL="171450" indent="-171450">
              <a:buFont typeface="Arial" charset="0"/>
              <a:buChar char="•"/>
            </a:pPr>
            <a:r>
              <a:rPr lang="en-US" sz="1000" dirty="0"/>
              <a:t>Instead, if we use capital and technology:</a:t>
            </a:r>
          </a:p>
          <a:p>
            <a:pPr marL="628650" lvl="1" indent="-171450">
              <a:buFont typeface="Arial" charset="0"/>
              <a:buChar char="•"/>
            </a:pPr>
            <a:r>
              <a:rPr lang="en-US" sz="1000" dirty="0"/>
              <a:t>Trees can be cut down faster and more safely.</a:t>
            </a:r>
          </a:p>
          <a:p>
            <a:pPr marL="171450" indent="-171450">
              <a:buFont typeface="Arial" charset="0"/>
              <a:buChar char="•"/>
            </a:pPr>
            <a:r>
              <a:rPr lang="en-US" sz="1000" dirty="0"/>
              <a:t>Overall production rises because while one worker harvests trees, nine others are able to move into related fields, or to do something entirely different.</a:t>
            </a:r>
          </a:p>
          <a:p>
            <a:pPr marL="171450" indent="-171450">
              <a:buFont typeface="Arial" charset="0"/>
              <a:buChar char="•"/>
            </a:pPr>
            <a:r>
              <a:rPr lang="en-US" sz="1000" dirty="0"/>
              <a:t>With the use of new technology, one person can now safely produce the same amount that formerly required ten people to risk their lives.</a:t>
            </a:r>
          </a:p>
          <a:p>
            <a:endParaRPr lang="en-US"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 covered in this clip is labor productivity.</a:t>
            </a:r>
          </a:p>
          <a:p>
            <a:endParaRPr lang="en-US" dirty="0"/>
          </a:p>
          <a:p>
            <a:r>
              <a:rPr lang="en-US" dirty="0"/>
              <a:t>You can follow up this clip by asking students the following questions:</a:t>
            </a:r>
          </a:p>
          <a:p>
            <a:pPr marL="171450" indent="-171450">
              <a:buFont typeface="Arial" charset="0"/>
              <a:buChar char="•"/>
            </a:pPr>
            <a:r>
              <a:rPr lang="en-US" dirty="0"/>
              <a:t>Do free perks improve productivity?</a:t>
            </a:r>
          </a:p>
          <a:p>
            <a:pPr marL="171450" indent="-171450">
              <a:buFont typeface="Arial" charset="0"/>
              <a:buChar char="•"/>
            </a:pPr>
            <a:r>
              <a:rPr lang="en-US" dirty="0"/>
              <a:t>Do they improve worker morale?</a:t>
            </a:r>
          </a:p>
        </p:txBody>
      </p:sp>
      <p:sp>
        <p:nvSpPr>
          <p:cNvPr id="4915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3AFCE06D-0206-D946-A5E8-F1239B233636}" type="slidenum">
              <a:rPr lang="en-US">
                <a:latin typeface="Arial" pitchFamily="-107" charset="0"/>
              </a:rPr>
              <a:pPr eaLnBrk="1" hangingPunct="1"/>
              <a:t>18</a:t>
            </a:fld>
            <a:endParaRPr lang="en-US">
              <a:latin typeface="Arial" pitchFamily="-107"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dirty="0"/>
          </a:p>
          <a:p>
            <a:r>
              <a:rPr lang="en-US" dirty="0"/>
              <a:t>Start by asking students the two basic questions on this slide. </a:t>
            </a:r>
          </a:p>
          <a:p>
            <a:pPr marL="171450" indent="-171450">
              <a:buFont typeface="Arial" charset="0"/>
              <a:buChar char="•"/>
            </a:pPr>
            <a:r>
              <a:rPr lang="en-US" dirty="0"/>
              <a:t>Note that one question looks at slope of the supply curve. </a:t>
            </a:r>
          </a:p>
          <a:p>
            <a:pPr marL="171450" indent="-171450">
              <a:buFont typeface="Arial" charset="0"/>
              <a:buChar char="•"/>
            </a:pPr>
            <a:r>
              <a:rPr lang="en-US" dirty="0"/>
              <a:t>The other question looks at a shift in the supply curve.</a:t>
            </a:r>
          </a:p>
          <a:p>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r>
              <a:rPr lang="en-US" dirty="0"/>
              <a:t>On Tradeoff:</a:t>
            </a:r>
          </a:p>
          <a:p>
            <a:pPr marL="171450" indent="-171450">
              <a:buFont typeface="Arial" charset="0"/>
              <a:buChar char="•"/>
            </a:pPr>
            <a:r>
              <a:rPr lang="en-US" dirty="0"/>
              <a:t>The supply of labor depends on the wage and on how people want to use their time.</a:t>
            </a:r>
            <a:endParaRPr lang="en-US" b="1" i="1" dirty="0"/>
          </a:p>
          <a:p>
            <a:endParaRPr lang="en-US" b="1" i="1" dirty="0"/>
          </a:p>
          <a:p>
            <a:r>
              <a:rPr lang="en-US" dirty="0"/>
              <a:t>Two effects:</a:t>
            </a:r>
          </a:p>
          <a:p>
            <a:pPr marL="171450" indent="-171450">
              <a:buFont typeface="Arial" charset="0"/>
              <a:buChar char="•"/>
            </a:pPr>
            <a:r>
              <a:rPr lang="en-US" dirty="0"/>
              <a:t>Think of leisure as a “good” you buy.</a:t>
            </a:r>
          </a:p>
          <a:p>
            <a:pPr marL="171450" indent="-171450">
              <a:buFont typeface="Arial" charset="0"/>
              <a:buChar char="•"/>
            </a:pPr>
            <a:r>
              <a:rPr lang="en-US" dirty="0"/>
              <a:t>The price of one hour of leisure is your wage, since the opportunity cost of one hour of leisure is one hour of work.</a:t>
            </a:r>
          </a:p>
          <a:p>
            <a:pPr marL="171450" indent="-171450">
              <a:buFont typeface="Arial" charset="0"/>
              <a:buChar char="•"/>
            </a:pPr>
            <a:r>
              <a:rPr lang="en-US" dirty="0"/>
              <a:t>So as your wage increases, the quantity of labor demand decreases.</a:t>
            </a:r>
          </a:p>
          <a:p>
            <a:pPr marL="171450" indent="-171450">
              <a:buFont typeface="Arial" charset="0"/>
              <a:buChar char="•"/>
            </a:pPr>
            <a:r>
              <a:rPr lang="en-US" dirty="0"/>
              <a:t>You “buy” less leisure, so you work more.</a:t>
            </a:r>
          </a:p>
          <a:p>
            <a:pPr>
              <a:buFontTx/>
              <a:buChar char="•"/>
            </a:pPr>
            <a:endParaRPr lang="en-US" dirty="0"/>
          </a:p>
          <a:p>
            <a:pPr marL="171450" indent="-171450">
              <a:buFont typeface="Arial" charset="0"/>
              <a:buChar char="•"/>
            </a:pPr>
            <a:r>
              <a:rPr lang="en-US" dirty="0"/>
              <a:t>But, leisure is a </a:t>
            </a:r>
            <a:r>
              <a:rPr lang="en-US" i="1" dirty="0"/>
              <a:t>normal </a:t>
            </a:r>
            <a:r>
              <a:rPr lang="en-US" dirty="0"/>
              <a:t>good.</a:t>
            </a:r>
          </a:p>
          <a:p>
            <a:pPr marL="171450" indent="-171450">
              <a:buFont typeface="Arial" charset="0"/>
              <a:buChar char="•"/>
            </a:pPr>
            <a:r>
              <a:rPr lang="en-US" dirty="0"/>
              <a:t>So when your wage increases, all else equal, your income goes up.</a:t>
            </a:r>
          </a:p>
          <a:p>
            <a:pPr marL="171450" indent="-171450">
              <a:buFont typeface="Arial" charset="0"/>
              <a:buChar char="•"/>
            </a:pPr>
            <a:r>
              <a:rPr lang="en-US" dirty="0"/>
              <a:t>So you can “buy” more leisure, and you work less.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dirty="0"/>
          </a:p>
          <a:p>
            <a:r>
              <a:rPr lang="en-US" dirty="0"/>
              <a:t>Make sure students understand that </a:t>
            </a:r>
            <a:r>
              <a:rPr lang="en-US" i="1" dirty="0"/>
              <a:t>both</a:t>
            </a:r>
            <a:r>
              <a:rPr lang="en-US" dirty="0"/>
              <a:t> effects are present.</a:t>
            </a:r>
          </a:p>
          <a:p>
            <a:endParaRPr lang="en-US" dirty="0"/>
          </a:p>
          <a:p>
            <a:r>
              <a:rPr lang="en-US" dirty="0"/>
              <a:t>Generally, the substitution effect is stronger than the income effect.  </a:t>
            </a:r>
          </a:p>
          <a:p>
            <a:pPr marL="171450" indent="-171450">
              <a:buFont typeface="Arial" charset="0"/>
              <a:buChar char="•"/>
            </a:pPr>
            <a:r>
              <a:rPr lang="en-US" dirty="0"/>
              <a:t>If SE &gt; IE, it means that people will work more hours when wages are increased.</a:t>
            </a:r>
          </a:p>
          <a:p>
            <a:pPr marL="171450" indent="-171450">
              <a:buFont typeface="Arial" charset="0"/>
              <a:buChar char="•"/>
            </a:pPr>
            <a:r>
              <a:rPr lang="en-US" dirty="0"/>
              <a:t>If SE &lt; IE, it means that people will work less hours when wages are increased.</a:t>
            </a:r>
          </a:p>
          <a:p>
            <a:pPr>
              <a:buFontTx/>
              <a:buChar char="•"/>
            </a:pPr>
            <a:endParaRPr lang="en-US" dirty="0"/>
          </a:p>
          <a:p>
            <a:endParaRPr lang="en-US" dirty="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a:t>Image: </a:t>
            </a:r>
            <a:r>
              <a:rPr lang="en-US"/>
              <a:t>Animated Figure 14.3</a:t>
            </a:r>
          </a:p>
          <a:p>
            <a:endParaRPr lang="en-US" b="1"/>
          </a:p>
          <a:p>
            <a:r>
              <a:rPr lang="en-US" b="1" i="1"/>
              <a:t>Lecture notes:</a:t>
            </a:r>
          </a:p>
          <a:p>
            <a:endParaRPr lang="en-US"/>
          </a:p>
          <a:p>
            <a:r>
              <a:rPr lang="en-US"/>
              <a:t>The figure on the slide starts with a typical upward sloping supply curve.</a:t>
            </a:r>
          </a:p>
          <a:p>
            <a:endParaRPr lang="en-US"/>
          </a:p>
          <a:p>
            <a:r>
              <a:rPr lang="en-US"/>
              <a:t>As it is drawn right now, the SE &gt; IE for all wages.</a:t>
            </a:r>
          </a:p>
          <a:p>
            <a:endParaRPr lang="en-US"/>
          </a:p>
          <a:p>
            <a:r>
              <a:rPr lang="en-US"/>
              <a:t>Suppose as wages increase above W</a:t>
            </a:r>
            <a:r>
              <a:rPr lang="en-US" baseline="-25000"/>
              <a:t>1</a:t>
            </a:r>
            <a:r>
              <a:rPr lang="en-US"/>
              <a:t>, the income effect starts to get stronger, and at W</a:t>
            </a:r>
            <a:r>
              <a:rPr lang="en-US" baseline="-25000"/>
              <a:t>2</a:t>
            </a:r>
            <a:r>
              <a:rPr lang="en-US"/>
              <a:t> the IE &gt; SE. What happens to the supply curve?</a:t>
            </a:r>
          </a:p>
          <a:p>
            <a:endParaRPr lang="en-US"/>
          </a:p>
          <a:p>
            <a:r>
              <a:rPr lang="en-US"/>
              <a:t>Click: Draws backwards bending supply curve.</a:t>
            </a:r>
          </a:p>
          <a:p>
            <a:pPr>
              <a:buFontTx/>
              <a:buChar char="•"/>
            </a:pPr>
            <a:r>
              <a:rPr lang="en-US"/>
              <a:t>Once wages increase above W</a:t>
            </a:r>
            <a:r>
              <a:rPr lang="en-US" baseline="-25000"/>
              <a:t>2</a:t>
            </a:r>
            <a:r>
              <a:rPr lang="en-US"/>
              <a:t>, the quantity of labor supplied starts to fall below Q’.</a:t>
            </a:r>
          </a:p>
          <a:p>
            <a:pPr>
              <a:buFontTx/>
              <a:buChar char="•"/>
            </a:pPr>
            <a:endParaRPr lang="en-US"/>
          </a:p>
          <a:p>
            <a:endParaRPr lang="en-US"/>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sz="800" b="1" i="1" dirty="0"/>
              <a:t>Lecture tip:</a:t>
            </a:r>
          </a:p>
          <a:p>
            <a:pPr>
              <a:lnSpc>
                <a:spcPct val="80000"/>
              </a:lnSpc>
            </a:pPr>
            <a:r>
              <a:rPr lang="en-US" sz="800" dirty="0"/>
              <a:t>Remind students, that we now hold wages constant.</a:t>
            </a:r>
          </a:p>
          <a:p>
            <a:pPr>
              <a:lnSpc>
                <a:spcPct val="80000"/>
              </a:lnSpc>
            </a:pPr>
            <a:endParaRPr lang="en-US" sz="800" b="1" dirty="0">
              <a:latin typeface="Arial" pitchFamily="-107" charset="0"/>
            </a:endParaRPr>
          </a:p>
          <a:p>
            <a:pPr>
              <a:lnSpc>
                <a:spcPct val="80000"/>
              </a:lnSpc>
            </a:pPr>
            <a:r>
              <a:rPr lang="en-US" sz="800" dirty="0">
                <a:latin typeface="Arial" pitchFamily="-107" charset="0"/>
              </a:rPr>
              <a:t>Other employment opportunities:</a:t>
            </a:r>
          </a:p>
          <a:p>
            <a:pPr marL="171450" indent="-171450">
              <a:lnSpc>
                <a:spcPct val="80000"/>
              </a:lnSpc>
              <a:buFont typeface="Arial" charset="0"/>
              <a:buChar char="•"/>
            </a:pPr>
            <a:r>
              <a:rPr lang="en-US" sz="800" dirty="0">
                <a:latin typeface="Arial" pitchFamily="-107" charset="0"/>
              </a:rPr>
              <a:t>If workers are mobile, they</a:t>
            </a:r>
            <a:r>
              <a:rPr lang="ja-JP" altLang="en-US" sz="800" dirty="0">
                <a:latin typeface="Arial" pitchFamily="-107" charset="0"/>
              </a:rPr>
              <a:t>’</a:t>
            </a:r>
            <a:r>
              <a:rPr lang="en-US" altLang="ja-JP" sz="800" dirty="0" err="1">
                <a:latin typeface="Arial" pitchFamily="-107" charset="0"/>
              </a:rPr>
              <a:t>ll</a:t>
            </a:r>
            <a:r>
              <a:rPr lang="en-US" altLang="ja-JP" sz="800" dirty="0">
                <a:latin typeface="Arial" pitchFamily="-107" charset="0"/>
              </a:rPr>
              <a:t> generally want to go where wages are higher (assuming the job qualifications and tasks are similar).  </a:t>
            </a:r>
          </a:p>
          <a:p>
            <a:pPr marL="171450" indent="-171450">
              <a:lnSpc>
                <a:spcPct val="80000"/>
              </a:lnSpc>
              <a:buFont typeface="Arial" charset="0"/>
              <a:buChar char="•"/>
            </a:pPr>
            <a:r>
              <a:rPr lang="en-US" altLang="ja-JP" sz="800" dirty="0">
                <a:latin typeface="Arial" pitchFamily="-107" charset="0"/>
              </a:rPr>
              <a:t>This can sometimes lead to </a:t>
            </a:r>
            <a:r>
              <a:rPr lang="ja-JP" altLang="en-US" sz="800" dirty="0">
                <a:latin typeface="Arial" pitchFamily="-107" charset="0"/>
              </a:rPr>
              <a:t>“</a:t>
            </a:r>
            <a:r>
              <a:rPr lang="en-US" altLang="ja-JP" sz="800" dirty="0">
                <a:latin typeface="Arial" pitchFamily="-107" charset="0"/>
              </a:rPr>
              <a:t>labor raiding</a:t>
            </a:r>
            <a:r>
              <a:rPr lang="ja-JP" altLang="en-US" sz="800" dirty="0">
                <a:latin typeface="Arial" pitchFamily="-107" charset="0"/>
              </a:rPr>
              <a:t>”</a:t>
            </a:r>
            <a:r>
              <a:rPr lang="en-US" altLang="ja-JP" sz="800" dirty="0">
                <a:latin typeface="Arial" pitchFamily="-107" charset="0"/>
              </a:rPr>
              <a:t> where one company tries to steal away workers from another company with the lure of higher wages.</a:t>
            </a:r>
          </a:p>
          <a:p>
            <a:pPr>
              <a:lnSpc>
                <a:spcPct val="80000"/>
              </a:lnSpc>
            </a:pPr>
            <a:endParaRPr lang="en-US" sz="800" dirty="0">
              <a:latin typeface="Arial" pitchFamily="-107" charset="0"/>
            </a:endParaRPr>
          </a:p>
          <a:p>
            <a:pPr>
              <a:lnSpc>
                <a:spcPct val="80000"/>
              </a:lnSpc>
            </a:pPr>
            <a:r>
              <a:rPr lang="en-US" sz="800" dirty="0">
                <a:latin typeface="Arial" pitchFamily="-107" charset="0"/>
              </a:rPr>
              <a:t>Changing composition of workforce:</a:t>
            </a:r>
          </a:p>
          <a:p>
            <a:pPr marL="171450" indent="-171450">
              <a:lnSpc>
                <a:spcPct val="80000"/>
              </a:lnSpc>
              <a:buFont typeface="Arial" charset="0"/>
              <a:buChar char="•"/>
            </a:pPr>
            <a:r>
              <a:rPr lang="en-US" sz="800" dirty="0">
                <a:latin typeface="Arial" pitchFamily="-107" charset="0"/>
              </a:rPr>
              <a:t>Increasing the retirement age would also increase the number of workers.</a:t>
            </a:r>
          </a:p>
          <a:p>
            <a:pPr>
              <a:lnSpc>
                <a:spcPct val="80000"/>
              </a:lnSpc>
            </a:pPr>
            <a:endParaRPr lang="en-US" sz="800" dirty="0">
              <a:latin typeface="Arial" pitchFamily="-107" charset="0"/>
            </a:endParaRPr>
          </a:p>
          <a:p>
            <a:pPr>
              <a:lnSpc>
                <a:spcPct val="80000"/>
              </a:lnSpc>
            </a:pPr>
            <a:r>
              <a:rPr lang="en-US" sz="800" dirty="0">
                <a:latin typeface="Arial" pitchFamily="-107" charset="0"/>
              </a:rPr>
              <a:t>Migration and immigration:</a:t>
            </a:r>
          </a:p>
          <a:p>
            <a:pPr marL="171450" indent="-171450">
              <a:lnSpc>
                <a:spcPct val="80000"/>
              </a:lnSpc>
              <a:buFont typeface="Arial" charset="0"/>
              <a:buChar char="•"/>
            </a:pPr>
            <a:r>
              <a:rPr lang="en-US" sz="100" dirty="0"/>
              <a:t>Southern and western states accounted for 84% of the nation</a:t>
            </a:r>
            <a:r>
              <a:rPr lang="ja-JP" altLang="en-US" sz="100" dirty="0"/>
              <a:t>’</a:t>
            </a:r>
            <a:r>
              <a:rPr lang="en-US" altLang="ja-JP" sz="100" dirty="0"/>
              <a:t>s population growth from 2000 to 2010, with Nevada, Utah, North Carolina, Idaho, and Texas all adding at least 20% to their populations.</a:t>
            </a:r>
            <a:endParaRPr lang="en-US" sz="100" dirty="0"/>
          </a:p>
          <a:p>
            <a:pPr>
              <a:lnSpc>
                <a:spcPct val="80000"/>
              </a:lnSpc>
            </a:pPr>
            <a:endParaRPr lang="en-US" sz="8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sz="800" b="1" i="1" dirty="0"/>
              <a:t>Image: </a:t>
            </a:r>
            <a:r>
              <a:rPr lang="en-US" sz="800" dirty="0"/>
              <a:t>Animated Figure 14.4</a:t>
            </a:r>
            <a:endParaRPr lang="en-US" sz="800" b="1" i="1" dirty="0"/>
          </a:p>
          <a:p>
            <a:pPr>
              <a:lnSpc>
                <a:spcPct val="80000"/>
              </a:lnSpc>
            </a:pPr>
            <a:endParaRPr lang="en-US" sz="800" b="1" i="1" dirty="0"/>
          </a:p>
          <a:p>
            <a:pPr>
              <a:lnSpc>
                <a:spcPct val="80000"/>
              </a:lnSpc>
            </a:pPr>
            <a:r>
              <a:rPr lang="en-US" sz="800" b="1" i="1" dirty="0"/>
              <a:t>Lecture notes:</a:t>
            </a:r>
          </a:p>
          <a:p>
            <a:endParaRPr lang="en-US" sz="800" dirty="0"/>
          </a:p>
          <a:p>
            <a:r>
              <a:rPr lang="en-US" sz="800" dirty="0"/>
              <a:t>The graph on the slide starts with an initial supply curve, wage and quantity, Q</a:t>
            </a:r>
            <a:r>
              <a:rPr lang="en-US" sz="800" baseline="-25000" dirty="0"/>
              <a:t>1</a:t>
            </a:r>
            <a:r>
              <a:rPr lang="en-US" sz="800" dirty="0"/>
              <a:t>.</a:t>
            </a:r>
          </a:p>
          <a:p>
            <a:endParaRPr lang="en-US" sz="800" dirty="0"/>
          </a:p>
          <a:p>
            <a:r>
              <a:rPr lang="en-US" sz="800" dirty="0"/>
              <a:t>First click: </a:t>
            </a:r>
          </a:p>
          <a:p>
            <a:pPr marL="171450" indent="-171450">
              <a:buFont typeface="Arial" charset="0"/>
              <a:buChar char="•"/>
            </a:pPr>
            <a:r>
              <a:rPr lang="en-US" sz="800" dirty="0"/>
              <a:t>Draws arrow up and down the supply curve.</a:t>
            </a:r>
          </a:p>
          <a:p>
            <a:pPr marL="171450" indent="-171450">
              <a:buFont typeface="Arial" charset="0"/>
              <a:buChar char="•"/>
            </a:pPr>
            <a:r>
              <a:rPr lang="en-US" sz="800" dirty="0"/>
              <a:t>When the wages of workers change, the </a:t>
            </a:r>
            <a:r>
              <a:rPr lang="en-US" sz="800" i="1" dirty="0"/>
              <a:t>quantity of workers supplied</a:t>
            </a:r>
            <a:r>
              <a:rPr lang="en-US" sz="800" dirty="0"/>
              <a:t>, changes.</a:t>
            </a:r>
          </a:p>
          <a:p>
            <a:endParaRPr lang="en-US" sz="800" dirty="0"/>
          </a:p>
          <a:p>
            <a:r>
              <a:rPr lang="en-US" sz="800" dirty="0"/>
              <a:t>Now suppose that the wages of workers decreases.</a:t>
            </a:r>
          </a:p>
          <a:p>
            <a:pPr marL="171450" indent="-171450">
              <a:buFont typeface="Arial" charset="0"/>
              <a:buChar char="•"/>
            </a:pPr>
            <a:r>
              <a:rPr lang="en-US" sz="800" dirty="0"/>
              <a:t>What should happen to the supply of baggers?</a:t>
            </a:r>
          </a:p>
          <a:p>
            <a:endParaRPr lang="en-US" sz="800" dirty="0"/>
          </a:p>
          <a:p>
            <a:r>
              <a:rPr lang="en-US" sz="800" dirty="0"/>
              <a:t>Second click: </a:t>
            </a:r>
          </a:p>
          <a:p>
            <a:pPr marL="171450" indent="-171450">
              <a:buFont typeface="Arial" charset="0"/>
              <a:buChar char="•"/>
            </a:pPr>
            <a:r>
              <a:rPr lang="en-US" sz="800" dirty="0"/>
              <a:t>Draws new supply curve at S</a:t>
            </a:r>
            <a:r>
              <a:rPr lang="en-US" sz="800" baseline="-25000" dirty="0"/>
              <a:t>2</a:t>
            </a:r>
            <a:r>
              <a:rPr lang="en-US" sz="800" dirty="0"/>
              <a:t>.</a:t>
            </a:r>
          </a:p>
          <a:p>
            <a:pPr marL="171450" indent="-171450">
              <a:buFont typeface="Arial" charset="0"/>
              <a:buChar char="•"/>
            </a:pPr>
            <a:r>
              <a:rPr lang="en-US" sz="800" dirty="0"/>
              <a:t>The supply of busboy should increase, since their wages are now relatively higher than baggers.</a:t>
            </a:r>
          </a:p>
          <a:p>
            <a:pPr marL="171450" indent="-171450">
              <a:buFont typeface="Arial" charset="0"/>
              <a:buChar char="•"/>
            </a:pPr>
            <a:r>
              <a:rPr lang="en-US" sz="800" dirty="0"/>
              <a:t>Note that this example implies that the skills for both jobs is roughly the same.</a:t>
            </a:r>
          </a:p>
          <a:p>
            <a:endParaRPr lang="en-US" sz="800" dirty="0"/>
          </a:p>
          <a:p>
            <a:endParaRPr lang="en-US" sz="800" dirty="0"/>
          </a:p>
          <a:p>
            <a:pPr>
              <a:lnSpc>
                <a:spcPct val="80000"/>
              </a:lnSpc>
            </a:pPr>
            <a:endParaRPr lang="en-US" sz="800" b="1" i="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sz="800" b="1" i="1" dirty="0"/>
              <a:t>Image: </a:t>
            </a:r>
            <a:r>
              <a:rPr lang="en-US" sz="800" dirty="0"/>
              <a:t>Animated Figure 14.4</a:t>
            </a:r>
            <a:endParaRPr lang="en-US" sz="800" b="1" i="1" dirty="0"/>
          </a:p>
          <a:p>
            <a:pPr>
              <a:lnSpc>
                <a:spcPct val="80000"/>
              </a:lnSpc>
            </a:pPr>
            <a:endParaRPr lang="en-US" sz="800" b="1" i="1" dirty="0"/>
          </a:p>
          <a:p>
            <a:pPr>
              <a:lnSpc>
                <a:spcPct val="80000"/>
              </a:lnSpc>
            </a:pPr>
            <a:r>
              <a:rPr lang="en-US" sz="800" b="1" i="1" dirty="0"/>
              <a:t>Lecture notes:</a:t>
            </a:r>
          </a:p>
          <a:p>
            <a:endParaRPr lang="en-US" sz="800" dirty="0"/>
          </a:p>
          <a:p>
            <a:r>
              <a:rPr lang="en-US" sz="800" dirty="0"/>
              <a:t>The graph on the slide starts with an initial supply curve, wage and quantity, Q</a:t>
            </a:r>
            <a:r>
              <a:rPr lang="en-US" sz="800" baseline="-25000" dirty="0"/>
              <a:t>1</a:t>
            </a:r>
            <a:r>
              <a:rPr lang="en-US" sz="800" dirty="0"/>
              <a:t>.</a:t>
            </a:r>
          </a:p>
          <a:p>
            <a:endParaRPr lang="en-US" sz="800" dirty="0"/>
          </a:p>
          <a:p>
            <a:r>
              <a:rPr lang="en-US" sz="800" dirty="0"/>
              <a:t>First click: </a:t>
            </a:r>
          </a:p>
          <a:p>
            <a:pPr marL="171450" indent="-171450">
              <a:buFont typeface="Arial" charset="0"/>
              <a:buChar char="•"/>
            </a:pPr>
            <a:r>
              <a:rPr lang="en-US" sz="800" dirty="0"/>
              <a:t>Draws arrow up and down the supply curve.</a:t>
            </a:r>
          </a:p>
          <a:p>
            <a:pPr marL="171450" indent="-171450">
              <a:buFont typeface="Arial" charset="0"/>
              <a:buChar char="•"/>
            </a:pPr>
            <a:r>
              <a:rPr lang="en-US" sz="800" dirty="0"/>
              <a:t>When the wages of workers change, the </a:t>
            </a:r>
            <a:r>
              <a:rPr lang="en-US" sz="800" i="1" dirty="0"/>
              <a:t>quantity of workers supplied</a:t>
            </a:r>
            <a:r>
              <a:rPr lang="en-US" sz="800" dirty="0"/>
              <a:t>, changes.</a:t>
            </a:r>
          </a:p>
          <a:p>
            <a:endParaRPr lang="en-US" sz="800" dirty="0"/>
          </a:p>
          <a:p>
            <a:r>
              <a:rPr lang="en-US" sz="800" dirty="0"/>
              <a:t>Suppose that there is a decrease in the number of people with a nursing degree in the workforce. </a:t>
            </a:r>
          </a:p>
          <a:p>
            <a:pPr marL="171450" indent="-171450">
              <a:buFont typeface="Arial" charset="0"/>
              <a:buChar char="•"/>
            </a:pPr>
            <a:r>
              <a:rPr lang="en-US" sz="800" dirty="0"/>
              <a:t>What would happen to the supply of nurses?</a:t>
            </a:r>
          </a:p>
          <a:p>
            <a:endParaRPr lang="en-US" sz="800" dirty="0"/>
          </a:p>
          <a:p>
            <a:r>
              <a:rPr lang="en-US" sz="800" dirty="0"/>
              <a:t>Second click: </a:t>
            </a:r>
          </a:p>
          <a:p>
            <a:pPr marL="171450" indent="-171450">
              <a:buFont typeface="Arial" charset="0"/>
              <a:buChar char="•"/>
            </a:pPr>
            <a:r>
              <a:rPr lang="en-US" sz="800" dirty="0"/>
              <a:t>Draws new supply curve at S</a:t>
            </a:r>
            <a:r>
              <a:rPr lang="en-US" sz="800" baseline="-25000" dirty="0"/>
              <a:t>3</a:t>
            </a:r>
            <a:r>
              <a:rPr lang="en-US" sz="800" dirty="0"/>
              <a:t>.</a:t>
            </a:r>
          </a:p>
          <a:p>
            <a:pPr marL="171450" indent="-171450">
              <a:buFont typeface="Arial" charset="0"/>
              <a:buChar char="•"/>
            </a:pPr>
            <a:r>
              <a:rPr lang="en-US" sz="800" dirty="0"/>
              <a:t>The supply of nurses should decrease.</a:t>
            </a:r>
          </a:p>
          <a:p>
            <a:endParaRPr lang="en-US" sz="800" dirty="0"/>
          </a:p>
          <a:p>
            <a:pPr>
              <a:lnSpc>
                <a:spcPct val="80000"/>
              </a:lnSpc>
            </a:pPr>
            <a:endParaRPr lang="en-US" sz="800" b="1" i="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slide are:</a:t>
            </a:r>
          </a:p>
          <a:p>
            <a:pPr marL="171450" indent="-171450">
              <a:buFont typeface="Arial" charset="0"/>
              <a:buChar char="•"/>
            </a:pPr>
            <a:r>
              <a:rPr lang="en-US" dirty="0"/>
              <a:t>Economic growth</a:t>
            </a:r>
          </a:p>
          <a:p>
            <a:pPr marL="171450" indent="-171450">
              <a:buFont typeface="Arial" charset="0"/>
              <a:buChar char="•"/>
            </a:pPr>
            <a:r>
              <a:rPr lang="en-US" dirty="0"/>
              <a:t>Labor markets</a:t>
            </a:r>
          </a:p>
          <a:p>
            <a:pPr marL="171450" indent="-171450">
              <a:buFont typeface="Arial" charset="0"/>
              <a:buChar char="•"/>
            </a:pPr>
            <a:r>
              <a:rPr lang="en-US" dirty="0"/>
              <a:t>Trade barriers</a:t>
            </a:r>
          </a:p>
          <a:p>
            <a:pPr marL="171450" indent="-171450">
              <a:buFont typeface="Arial" charset="0"/>
              <a:buChar char="•"/>
            </a:pPr>
            <a:r>
              <a:rPr lang="en-US" dirty="0"/>
              <a:t>Immigration</a:t>
            </a:r>
          </a:p>
          <a:p>
            <a:endParaRPr lang="en-US" dirty="0"/>
          </a:p>
          <a:p>
            <a:r>
              <a:rPr lang="en-US" dirty="0"/>
              <a:t>The answer to the question posed on the slide is: The state economy would come to a halt.</a:t>
            </a:r>
          </a:p>
        </p:txBody>
      </p:sp>
      <p:sp>
        <p:nvSpPr>
          <p:cNvPr id="6553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E71C08B7-AE08-AC45-8251-0F2A4F20B664}" type="slidenum">
              <a:rPr lang="en-US">
                <a:latin typeface="Arial" pitchFamily="-107" charset="0"/>
              </a:rPr>
              <a:pPr eaLnBrk="1" hangingPunct="1"/>
              <a:t>26</a:t>
            </a:fld>
            <a:endParaRPr lang="en-US">
              <a:latin typeface="Arial" pitchFamily="-107"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sz="2400" b="1" i="1" dirty="0">
              <a:latin typeface="Arial" pitchFamily="-107" charset="0"/>
            </a:endParaRPr>
          </a:p>
          <a:p>
            <a:pPr marL="342900" indent="-342900">
              <a:buFont typeface="Arial" charset="0"/>
              <a:buChar char="•"/>
            </a:pPr>
            <a:r>
              <a:rPr lang="en-US" sz="2400" dirty="0">
                <a:latin typeface="Arial" pitchFamily="-107" charset="0"/>
              </a:rPr>
              <a:t>Quantity supplied of labor illustrates how many workers are willing to work at various wages.</a:t>
            </a:r>
          </a:p>
          <a:p>
            <a:pPr marL="342900" indent="-342900">
              <a:buFont typeface="Arial" charset="0"/>
              <a:buChar char="•"/>
            </a:pPr>
            <a:r>
              <a:rPr lang="en-US" sz="2400" dirty="0">
                <a:latin typeface="Arial" pitchFamily="-107" charset="0"/>
              </a:rPr>
              <a:t>Quantity demanded of labor illustrates how many workers firm is willing to hire at various wages.</a:t>
            </a:r>
          </a:p>
          <a:p>
            <a:endParaRPr lang="en-US" dirty="0"/>
          </a:p>
          <a:p>
            <a:r>
              <a:rPr lang="en-US" dirty="0"/>
              <a:t>Once again, the equilibrium in this market is a</a:t>
            </a:r>
            <a:r>
              <a:rPr lang="en-US" i="1" dirty="0"/>
              <a:t> stable </a:t>
            </a:r>
            <a:r>
              <a:rPr lang="en-US" dirty="0"/>
              <a:t>equilibrium. Without any interference, the wage rate will move toward the equilibrium wage due to the forces of supply and demand.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14.5</a:t>
            </a:r>
          </a:p>
          <a:p>
            <a:endParaRPr lang="en-US" b="1" dirty="0"/>
          </a:p>
          <a:p>
            <a:r>
              <a:rPr lang="en-US" b="1" i="1" dirty="0"/>
              <a:t>Lecture notes:</a:t>
            </a:r>
          </a:p>
          <a:p>
            <a:endParaRPr lang="en-US" b="1" i="1" dirty="0"/>
          </a:p>
          <a:p>
            <a:r>
              <a:rPr lang="en-US" dirty="0"/>
              <a:t>First click: </a:t>
            </a:r>
          </a:p>
          <a:p>
            <a:pPr marL="171450" indent="-171450">
              <a:buFont typeface="Arial" charset="0"/>
              <a:buChar char="•"/>
            </a:pPr>
            <a:r>
              <a:rPr lang="en-US" dirty="0"/>
              <a:t>Adds </a:t>
            </a:r>
            <a:r>
              <a:rPr lang="en-US" dirty="0" err="1"/>
              <a:t>W</a:t>
            </a:r>
            <a:r>
              <a:rPr lang="en-US" baseline="-25000" dirty="0" err="1"/>
              <a:t>low</a:t>
            </a:r>
            <a:endParaRPr lang="en-US" dirty="0"/>
          </a:p>
          <a:p>
            <a:pPr marL="171450" indent="-171450">
              <a:buFont typeface="Arial" charset="0"/>
              <a:buChar char="•"/>
            </a:pPr>
            <a:r>
              <a:rPr lang="en-US" dirty="0"/>
              <a:t>At this wage, what’s the problem in the market? What will happen?</a:t>
            </a:r>
          </a:p>
          <a:p>
            <a:r>
              <a:rPr lang="en-US" dirty="0"/>
              <a:t>Second click: </a:t>
            </a:r>
          </a:p>
          <a:p>
            <a:pPr marL="171450" indent="-171450">
              <a:buFont typeface="Arial" charset="0"/>
              <a:buChar char="•"/>
            </a:pPr>
            <a:r>
              <a:rPr lang="en-US" dirty="0"/>
              <a:t>Adds “Shortage” and up arrows.</a:t>
            </a:r>
          </a:p>
          <a:p>
            <a:pPr marL="171450" indent="-171450">
              <a:buFont typeface="Arial" charset="0"/>
              <a:buChar char="•"/>
            </a:pPr>
            <a:r>
              <a:rPr lang="en-US" dirty="0"/>
              <a:t>At low wages a shortage occurs. A shortage forces the wage rate up until the equilibrium wage is reached and the shortage disappears. </a:t>
            </a:r>
          </a:p>
          <a:p>
            <a:r>
              <a:rPr lang="en-US" dirty="0"/>
              <a:t>Third click: </a:t>
            </a:r>
          </a:p>
          <a:p>
            <a:pPr marL="171450" indent="-171450">
              <a:buFont typeface="Arial" charset="0"/>
              <a:buChar char="•"/>
            </a:pPr>
            <a:r>
              <a:rPr lang="en-US" dirty="0"/>
              <a:t>Add </a:t>
            </a:r>
            <a:r>
              <a:rPr lang="en-US" dirty="0" err="1"/>
              <a:t>W</a:t>
            </a:r>
            <a:r>
              <a:rPr lang="en-US" baseline="-25000" dirty="0" err="1"/>
              <a:t>high</a:t>
            </a:r>
            <a:endParaRPr lang="en-US" dirty="0"/>
          </a:p>
          <a:p>
            <a:pPr marL="171450" indent="-171450">
              <a:buFont typeface="Arial" charset="0"/>
              <a:buChar char="•"/>
            </a:pPr>
            <a:r>
              <a:rPr lang="en-US" dirty="0"/>
              <a:t>At this wage, what’s the problem in the market? What will happen?</a:t>
            </a:r>
          </a:p>
          <a:p>
            <a:r>
              <a:rPr lang="en-US" dirty="0"/>
              <a:t>Fourth click: </a:t>
            </a:r>
          </a:p>
          <a:p>
            <a:pPr marL="171450" indent="-171450">
              <a:buFont typeface="Arial" charset="0"/>
              <a:buChar char="•"/>
            </a:pPr>
            <a:r>
              <a:rPr lang="en-US" dirty="0"/>
              <a:t>Adds “Surplus” and down arrows.</a:t>
            </a:r>
          </a:p>
          <a:p>
            <a:pPr marL="171450" indent="-171450">
              <a:buFont typeface="Arial" charset="0"/>
              <a:buChar char="•"/>
            </a:pPr>
            <a:r>
              <a:rPr lang="en-US" dirty="0"/>
              <a:t>At high wages there is a surplus of workers. A surplus forces the wage down until the equilibrium wage is reached and the surplus disappears. </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14.6.a</a:t>
            </a:r>
          </a:p>
          <a:p>
            <a:endParaRPr lang="en-US" b="1" dirty="0"/>
          </a:p>
          <a:p>
            <a:r>
              <a:rPr lang="en-US" b="1" i="1" dirty="0"/>
              <a:t>Lecture notes:</a:t>
            </a:r>
          </a:p>
          <a:p>
            <a:endParaRPr lang="en-US" b="1" dirty="0"/>
          </a:p>
          <a:p>
            <a:r>
              <a:rPr lang="en-US" dirty="0"/>
              <a:t>The graph on the slide starts with market in equilibrium at W</a:t>
            </a:r>
            <a:r>
              <a:rPr lang="en-US" baseline="-25000" dirty="0"/>
              <a:t>1</a:t>
            </a:r>
            <a:r>
              <a:rPr lang="en-US" dirty="0"/>
              <a:t> and Q</a:t>
            </a:r>
            <a:r>
              <a:rPr lang="en-US" baseline="-25000" dirty="0"/>
              <a:t>1</a:t>
            </a:r>
            <a:r>
              <a:rPr lang="en-US" dirty="0"/>
              <a:t>.</a:t>
            </a:r>
            <a:endParaRPr lang="en-US" i="1" dirty="0"/>
          </a:p>
          <a:p>
            <a:endParaRPr lang="en-US" i="1" dirty="0"/>
          </a:p>
          <a:p>
            <a:r>
              <a:rPr lang="en-US" dirty="0"/>
              <a:t>Imagine that demand for medical care increases due to an aging population.</a:t>
            </a:r>
          </a:p>
          <a:p>
            <a:endParaRPr lang="en-US" dirty="0"/>
          </a:p>
          <a:p>
            <a:r>
              <a:rPr lang="en-US" dirty="0"/>
              <a:t>First click: </a:t>
            </a:r>
          </a:p>
          <a:p>
            <a:pPr marL="171450" indent="-171450">
              <a:buFont typeface="Arial" charset="0"/>
              <a:buChar char="•"/>
            </a:pPr>
            <a:r>
              <a:rPr lang="en-US" dirty="0"/>
              <a:t>The demand for nurses increases and the demand curve shifts from D</a:t>
            </a:r>
            <a:r>
              <a:rPr lang="en-US" baseline="-25000" dirty="0"/>
              <a:t>1</a:t>
            </a:r>
            <a:r>
              <a:rPr lang="en-US" dirty="0"/>
              <a:t> to D</a:t>
            </a:r>
            <a:r>
              <a:rPr lang="en-US" baseline="-25000" dirty="0"/>
              <a:t>2</a:t>
            </a:r>
            <a:r>
              <a:rPr lang="en-US" dirty="0"/>
              <a:t>.</a:t>
            </a:r>
          </a:p>
          <a:p>
            <a:r>
              <a:rPr lang="en-US" dirty="0"/>
              <a:t>Second click: </a:t>
            </a:r>
          </a:p>
          <a:p>
            <a:pPr marL="171450" indent="-171450">
              <a:buFont typeface="Arial" charset="0"/>
              <a:buChar char="•"/>
            </a:pPr>
            <a:r>
              <a:rPr lang="en-US" dirty="0"/>
              <a:t>Labels shortage at W</a:t>
            </a:r>
            <a:r>
              <a:rPr lang="en-US" baseline="-25000" dirty="0"/>
              <a:t>1</a:t>
            </a:r>
            <a:r>
              <a:rPr lang="en-US" dirty="0"/>
              <a:t>.</a:t>
            </a:r>
          </a:p>
          <a:p>
            <a:pPr marL="171450" indent="-171450">
              <a:buFont typeface="Arial" charset="0"/>
              <a:buChar char="•"/>
            </a:pPr>
            <a:r>
              <a:rPr lang="en-US" dirty="0"/>
              <a:t>The shortage of workers places upward pressure on wages, which increase from W</a:t>
            </a:r>
            <a:r>
              <a:rPr lang="en-US" baseline="-25000" dirty="0"/>
              <a:t>1</a:t>
            </a:r>
            <a:r>
              <a:rPr lang="en-US" dirty="0"/>
              <a:t> to W</a:t>
            </a:r>
            <a:r>
              <a:rPr lang="en-US" baseline="-25000" dirty="0"/>
              <a:t>2</a:t>
            </a:r>
            <a:r>
              <a:rPr lang="en-US" dirty="0"/>
              <a:t>.</a:t>
            </a:r>
          </a:p>
          <a:p>
            <a:pPr marL="171450" indent="-171450">
              <a:buFont typeface="Arial" charset="0"/>
              <a:buChar char="•"/>
            </a:pPr>
            <a:r>
              <a:rPr lang="en-US" dirty="0"/>
              <a:t>As wages rise, nursing becomes more attractive; additional people go into nursing and existing nurses decide to work longer hours or postpone retirement.</a:t>
            </a:r>
          </a:p>
          <a:p>
            <a:r>
              <a:rPr lang="en-US" dirty="0"/>
              <a:t>Third click: </a:t>
            </a:r>
          </a:p>
          <a:p>
            <a:pPr marL="171450" indent="-171450">
              <a:buFont typeface="Arial" charset="0"/>
              <a:buChar char="•"/>
            </a:pPr>
            <a:r>
              <a:rPr lang="en-US" dirty="0"/>
              <a:t>Labels new equilibrium.</a:t>
            </a:r>
          </a:p>
          <a:p>
            <a:pPr marL="171450" indent="-171450">
              <a:buFont typeface="Arial" charset="0"/>
              <a:buChar char="•"/>
            </a:pPr>
            <a:r>
              <a:rPr lang="en-US" dirty="0"/>
              <a:t>Eventually, the wage settles at E</a:t>
            </a:r>
            <a:r>
              <a:rPr lang="en-US" baseline="-25000" dirty="0"/>
              <a:t>2</a:t>
            </a:r>
            <a:r>
              <a:rPr lang="en-US" dirty="0"/>
              <a:t> and the number of workers employed ends up at Q</a:t>
            </a:r>
            <a:r>
              <a:rPr lang="en-US" baseline="-25000" dirty="0"/>
              <a:t>2</a:t>
            </a:r>
            <a:r>
              <a:rPr lang="en-US" dirty="0"/>
              <a:t>.</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endParaRPr lang="en-US" b="0" i="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14.6.b</a:t>
            </a:r>
          </a:p>
          <a:p>
            <a:endParaRPr lang="en-US" b="1" dirty="0"/>
          </a:p>
          <a:p>
            <a:r>
              <a:rPr lang="en-US" b="1" i="1" dirty="0"/>
              <a:t>Lecture notes:</a:t>
            </a:r>
          </a:p>
          <a:p>
            <a:endParaRPr lang="en-US" dirty="0"/>
          </a:p>
          <a:p>
            <a:r>
              <a:rPr lang="en-US" dirty="0"/>
              <a:t>The graph on the slide starts with market in equilibrium at W</a:t>
            </a:r>
            <a:r>
              <a:rPr lang="en-US" baseline="-25000" dirty="0"/>
              <a:t>1</a:t>
            </a:r>
            <a:r>
              <a:rPr lang="en-US" dirty="0"/>
              <a:t> and Q</a:t>
            </a:r>
            <a:r>
              <a:rPr lang="en-US" baseline="-25000" dirty="0"/>
              <a:t>1</a:t>
            </a:r>
            <a:r>
              <a:rPr lang="en-US" dirty="0"/>
              <a:t>.</a:t>
            </a:r>
          </a:p>
          <a:p>
            <a:endParaRPr lang="en-US" dirty="0"/>
          </a:p>
          <a:p>
            <a:r>
              <a:rPr lang="en-US" dirty="0"/>
              <a:t>What happens when the supply of nurses increases?</a:t>
            </a:r>
          </a:p>
          <a:p>
            <a:endParaRPr lang="en-US" dirty="0"/>
          </a:p>
          <a:p>
            <a:r>
              <a:rPr lang="en-US" dirty="0"/>
              <a:t>First click: </a:t>
            </a:r>
          </a:p>
          <a:p>
            <a:pPr marL="171450" indent="-171450">
              <a:buFont typeface="Arial" charset="0"/>
              <a:buChar char="•"/>
            </a:pPr>
            <a:r>
              <a:rPr lang="en-US" dirty="0"/>
              <a:t>Labels new supply curve.</a:t>
            </a:r>
          </a:p>
          <a:p>
            <a:pPr marL="171450" indent="-171450">
              <a:buFont typeface="Arial" charset="0"/>
              <a:buChar char="•"/>
            </a:pPr>
            <a:r>
              <a:rPr lang="en-US" dirty="0"/>
              <a:t>As additional nurses are certified the overall supply shifts from S</a:t>
            </a:r>
            <a:r>
              <a:rPr lang="en-US" baseline="-25000" dirty="0"/>
              <a:t>1</a:t>
            </a:r>
            <a:r>
              <a:rPr lang="en-US" dirty="0"/>
              <a:t> to S</a:t>
            </a:r>
            <a:r>
              <a:rPr lang="en-US" baseline="-25000" dirty="0"/>
              <a:t>2</a:t>
            </a:r>
            <a:r>
              <a:rPr lang="en-US" dirty="0"/>
              <a:t>.</a:t>
            </a:r>
          </a:p>
          <a:p>
            <a:r>
              <a:rPr lang="en-US" dirty="0"/>
              <a:t>Second click: </a:t>
            </a:r>
          </a:p>
          <a:p>
            <a:pPr marL="171450" indent="-171450">
              <a:buFont typeface="Arial" charset="0"/>
              <a:buChar char="•"/>
            </a:pPr>
            <a:r>
              <a:rPr lang="en-US" dirty="0"/>
              <a:t>Labels surplus.</a:t>
            </a:r>
          </a:p>
          <a:p>
            <a:pPr marL="171450" indent="-171450">
              <a:buFont typeface="Arial" charset="0"/>
              <a:buChar char="•"/>
            </a:pPr>
            <a:r>
              <a:rPr lang="en-US" dirty="0"/>
              <a:t>A surplus of workers at W</a:t>
            </a:r>
            <a:r>
              <a:rPr lang="en-US" baseline="-25000" dirty="0"/>
              <a:t>1</a:t>
            </a:r>
            <a:r>
              <a:rPr lang="en-US" dirty="0"/>
              <a:t> places downward pressure on wages.</a:t>
            </a:r>
          </a:p>
          <a:p>
            <a:r>
              <a:rPr lang="en-US" dirty="0"/>
              <a:t>Third click: </a:t>
            </a:r>
          </a:p>
          <a:p>
            <a:pPr marL="171450" indent="-171450">
              <a:buFont typeface="Arial" charset="0"/>
              <a:buChar char="•"/>
            </a:pPr>
            <a:r>
              <a:rPr lang="en-US" dirty="0"/>
              <a:t>Labels new equilibrium.</a:t>
            </a:r>
          </a:p>
          <a:p>
            <a:pPr marL="171450" indent="-171450">
              <a:buFont typeface="Arial" charset="0"/>
              <a:buChar char="•"/>
            </a:pPr>
            <a:r>
              <a:rPr lang="en-US" dirty="0"/>
              <a:t>Eventually, the market wage settles at W</a:t>
            </a:r>
            <a:r>
              <a:rPr lang="en-US" baseline="-25000" dirty="0"/>
              <a:t>2</a:t>
            </a:r>
            <a:r>
              <a:rPr lang="en-US" dirty="0"/>
              <a:t>, at the new equilibrium point E</a:t>
            </a:r>
            <a:r>
              <a:rPr lang="en-US" baseline="-25000" dirty="0"/>
              <a:t>2</a:t>
            </a:r>
            <a:r>
              <a:rPr lang="en-US" dirty="0"/>
              <a:t>, and the number of workers employed ends up at Q</a:t>
            </a:r>
            <a:r>
              <a:rPr lang="en-US" baseline="-25000" dirty="0"/>
              <a:t>2</a:t>
            </a:r>
            <a:r>
              <a:rPr lang="en-US" dirty="0"/>
              <a:t>. </a:t>
            </a:r>
          </a:p>
          <a:p>
            <a:endParaRPr lang="en-US" dirty="0"/>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sz="900" b="1" i="1" dirty="0"/>
              <a:t>Clicker question:</a:t>
            </a:r>
          </a:p>
          <a:p>
            <a:pPr>
              <a:lnSpc>
                <a:spcPct val="90000"/>
              </a:lnSpc>
            </a:pPr>
            <a:r>
              <a:rPr lang="en-US" sz="900" dirty="0"/>
              <a:t>Correct answer: A, The income effect dominating the substitution effect at high wages</a:t>
            </a:r>
          </a:p>
          <a:p>
            <a:pPr>
              <a:lnSpc>
                <a:spcPct val="90000"/>
              </a:lnSpc>
            </a:pPr>
            <a:endParaRPr lang="en-US" sz="900" dirty="0"/>
          </a:p>
          <a:p>
            <a:pPr marL="171450" indent="-171450">
              <a:lnSpc>
                <a:spcPct val="90000"/>
              </a:lnSpc>
              <a:buFont typeface="Arial" charset="0"/>
              <a:buChar char="•"/>
            </a:pPr>
            <a:r>
              <a:rPr lang="en-US" sz="900" dirty="0"/>
              <a:t>With regards to labor supply (remember that YOU are a supplier of labor!)</a:t>
            </a:r>
          </a:p>
          <a:p>
            <a:pPr marL="342900" indent="-342900">
              <a:lnSpc>
                <a:spcPct val="90000"/>
              </a:lnSpc>
              <a:buFont typeface="Arial" charset="0"/>
              <a:buChar char="•"/>
            </a:pPr>
            <a:r>
              <a:rPr lang="en-US" sz="2000" dirty="0">
                <a:latin typeface="Arial" pitchFamily="-107" charset="0"/>
              </a:rPr>
              <a:t>Substitution effect:  </a:t>
            </a:r>
          </a:p>
          <a:p>
            <a:pPr marL="800100" lvl="1" indent="-342900">
              <a:lnSpc>
                <a:spcPct val="90000"/>
              </a:lnSpc>
              <a:buFont typeface="Arial" charset="0"/>
              <a:buChar char="•"/>
            </a:pPr>
            <a:r>
              <a:rPr lang="en-US" sz="2000" dirty="0">
                <a:latin typeface="Arial" pitchFamily="-107" charset="0"/>
              </a:rPr>
              <a:t>If wages rise, people may be willing to work more hours because t</a:t>
            </a:r>
            <a:r>
              <a:rPr lang="en-US" sz="1800" dirty="0">
                <a:latin typeface="Arial" pitchFamily="-107" charset="0"/>
              </a:rPr>
              <a:t>he opportunity cost of leisure is now higher.  </a:t>
            </a:r>
          </a:p>
          <a:p>
            <a:pPr marL="742950" lvl="1" indent="-285750">
              <a:lnSpc>
                <a:spcPct val="90000"/>
              </a:lnSpc>
              <a:buFont typeface="Arial" charset="0"/>
              <a:buChar char="•"/>
            </a:pPr>
            <a:r>
              <a:rPr lang="en-US" sz="1800" dirty="0">
                <a:latin typeface="Arial" pitchFamily="-107" charset="0"/>
              </a:rPr>
              <a:t>Sub in labor, sub out leisure.</a:t>
            </a:r>
          </a:p>
          <a:p>
            <a:pPr marL="342900" indent="-342900">
              <a:lnSpc>
                <a:spcPct val="90000"/>
              </a:lnSpc>
              <a:buFont typeface="Arial" charset="0"/>
              <a:buChar char="•"/>
            </a:pPr>
            <a:r>
              <a:rPr lang="en-US" sz="2000" dirty="0">
                <a:latin typeface="Arial" pitchFamily="-107" charset="0"/>
              </a:rPr>
              <a:t>Income effect:  </a:t>
            </a:r>
          </a:p>
          <a:p>
            <a:pPr marL="800100" lvl="1" indent="-342900">
              <a:lnSpc>
                <a:spcPct val="90000"/>
              </a:lnSpc>
              <a:buFont typeface="Arial" charset="0"/>
              <a:buChar char="•"/>
            </a:pPr>
            <a:r>
              <a:rPr lang="en-US" sz="2000" dirty="0">
                <a:latin typeface="Arial" pitchFamily="-107" charset="0"/>
              </a:rPr>
              <a:t>If wages rise, people may be willing to work less hours because </a:t>
            </a:r>
            <a:r>
              <a:rPr lang="en-US" sz="1800" dirty="0">
                <a:latin typeface="Arial" pitchFamily="-107" charset="0"/>
              </a:rPr>
              <a:t>you could earn the same total income amount working fewer hours, and enjoy more leisure hours.  </a:t>
            </a:r>
          </a:p>
          <a:p>
            <a:pPr marL="742950" lvl="1" indent="-285750">
              <a:lnSpc>
                <a:spcPct val="90000"/>
              </a:lnSpc>
              <a:buFont typeface="Arial" charset="0"/>
              <a:buChar char="•"/>
            </a:pPr>
            <a:r>
              <a:rPr lang="en-US" sz="1800" dirty="0">
                <a:latin typeface="Arial" pitchFamily="-107" charset="0"/>
              </a:rPr>
              <a:t>You use your extra income to purchase more leisure (</a:t>
            </a:r>
            <a:r>
              <a:rPr lang="en-US" sz="1800" i="1" dirty="0">
                <a:latin typeface="Arial" pitchFamily="-107" charset="0"/>
              </a:rPr>
              <a:t>a normal good</a:t>
            </a:r>
            <a:r>
              <a:rPr lang="en-US" sz="1800" dirty="0">
                <a:latin typeface="Arial" pitchFamily="-107" charset="0"/>
              </a:rPr>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b="1" i="1" dirty="0"/>
              <a:t>Clicker question:</a:t>
            </a:r>
          </a:p>
          <a:p>
            <a:r>
              <a:rPr lang="en-US" dirty="0"/>
              <a:t>Correct answer: C, the demand for the product produced by the labor increases.</a:t>
            </a:r>
          </a:p>
          <a:p>
            <a:endParaRPr lang="en-US" dirty="0"/>
          </a:p>
          <a:p>
            <a:r>
              <a:rPr lang="en-US" dirty="0"/>
              <a:t>If people want more of good </a:t>
            </a:r>
            <a:r>
              <a:rPr lang="ja-JP" altLang="en-US" dirty="0"/>
              <a:t>“</a:t>
            </a:r>
            <a:r>
              <a:rPr lang="en-US" altLang="ja-JP" dirty="0"/>
              <a:t>X,</a:t>
            </a:r>
            <a:r>
              <a:rPr lang="ja-JP" altLang="en-US" dirty="0"/>
              <a:t>”</a:t>
            </a:r>
            <a:r>
              <a:rPr lang="en-US" altLang="ja-JP" dirty="0"/>
              <a:t> then firms will need more laborers to produce good </a:t>
            </a:r>
            <a:r>
              <a:rPr lang="ja-JP" altLang="en-US" dirty="0"/>
              <a:t>“</a:t>
            </a:r>
            <a:r>
              <a:rPr lang="en-US" altLang="ja-JP" dirty="0"/>
              <a:t>X.</a:t>
            </a:r>
            <a:r>
              <a:rPr lang="ja-JP" altLang="en-US" dirty="0"/>
              <a:t>”</a:t>
            </a:r>
            <a:endParaRPr lang="en-US" altLang="ja-JP" dirty="0"/>
          </a:p>
          <a:p>
            <a:endParaRPr lang="en-US" dirty="0"/>
          </a:p>
          <a:p>
            <a:r>
              <a:rPr lang="en-US" dirty="0"/>
              <a:t>Why is the answer not A?  </a:t>
            </a:r>
          </a:p>
          <a:p>
            <a:pPr marL="171450" indent="-171450">
              <a:buFont typeface="Arial" charset="0"/>
              <a:buChar char="•"/>
            </a:pPr>
            <a:r>
              <a:rPr lang="en-US" dirty="0"/>
              <a:t>Answer A illustrates a movement along the labor demand curve, rather than a shift.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a:lnSpc>
                <a:spcPct val="90000"/>
              </a:lnSpc>
            </a:pPr>
            <a:r>
              <a:rPr lang="en-US" b="1" i="1" dirty="0"/>
              <a:t>Clicker question:</a:t>
            </a:r>
          </a:p>
          <a:p>
            <a:r>
              <a:rPr lang="en-US" dirty="0"/>
              <a:t>Correct answer: D, value of Marginal Product (VMP).</a:t>
            </a:r>
          </a:p>
          <a:p>
            <a:endParaRPr lang="en-US" dirty="0"/>
          </a:p>
          <a:p>
            <a:r>
              <a:rPr lang="en-US" dirty="0"/>
              <a:t>For the firm, the comparison is this:</a:t>
            </a:r>
          </a:p>
          <a:p>
            <a:endParaRPr lang="en-US" dirty="0"/>
          </a:p>
          <a:p>
            <a:r>
              <a:rPr lang="en-US" dirty="0"/>
              <a:t>How much is the worker costing me (wages) versus how much revenue is he bringing me (VMP)? If the worker produces outputs that can be sold for VMP greater than what the worker is costing the firm, the firm will employ that worker.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Outsourcing</a:t>
            </a:r>
          </a:p>
          <a:p>
            <a:pPr marL="171450" indent="-171450">
              <a:buFont typeface="Arial" charset="0"/>
              <a:buChar char="•"/>
            </a:pPr>
            <a:r>
              <a:rPr lang="en-US" dirty="0"/>
              <a:t>Marginal revenue product</a:t>
            </a:r>
          </a:p>
          <a:p>
            <a:pPr marL="171450" indent="-171450">
              <a:buFont typeface="Arial" charset="0"/>
              <a:buChar char="•"/>
            </a:pPr>
            <a:r>
              <a:rPr lang="en-US" dirty="0"/>
              <a:t>Efficiency gains</a:t>
            </a:r>
          </a:p>
          <a:p>
            <a:pPr>
              <a:buFontTx/>
              <a:buChar char="•"/>
            </a:pPr>
            <a:endParaRPr lang="en-US" dirty="0"/>
          </a:p>
          <a:p>
            <a:r>
              <a:rPr lang="en-US" dirty="0"/>
              <a:t>Ask your students if they are willing to pay more for a product that is manufactured in the United States. </a:t>
            </a:r>
          </a:p>
          <a:p>
            <a:pPr marL="171450" indent="-171450">
              <a:buFont typeface="Arial" charset="0"/>
              <a:buChar char="•"/>
            </a:pPr>
            <a:r>
              <a:rPr lang="en-US" dirty="0"/>
              <a:t>Does their answer depend on what the product is or how much more they would pay</a:t>
            </a:r>
            <a:r>
              <a:rPr lang="en-US" dirty="0" smtClean="0"/>
              <a:t>?</a:t>
            </a:r>
          </a:p>
          <a:p>
            <a:pPr marL="171450" indent="-171450">
              <a:buFont typeface="Arial" charset="0"/>
              <a:buChar char="•"/>
            </a:pPr>
            <a:endParaRPr lang="en-US" dirty="0" smtClean="0"/>
          </a:p>
          <a:p>
            <a:pPr marL="0" indent="0">
              <a:buFont typeface="Arial" charset="0"/>
              <a:buNone/>
            </a:pPr>
            <a:r>
              <a:rPr lang="en-US" dirty="0" smtClean="0"/>
              <a:t>[OUTSOURCED, Josh Hamilton, Ayesha </a:t>
            </a:r>
            <a:r>
              <a:rPr lang="en-US" dirty="0" err="1" smtClean="0"/>
              <a:t>Dharker</a:t>
            </a:r>
            <a:r>
              <a:rPr lang="en-US" dirty="0" smtClean="0"/>
              <a:t>, 2006/The Everett Collection, Inc.]</a:t>
            </a:r>
            <a:endParaRPr lang="en-US" dirty="0"/>
          </a:p>
          <a:p>
            <a:endParaRPr lang="en-US" dirty="0"/>
          </a:p>
        </p:txBody>
      </p:sp>
      <p:sp>
        <p:nvSpPr>
          <p:cNvPr id="81923"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2FC2981E-BE87-F748-AFF6-03FDD390AEB7}" type="slidenum">
              <a:rPr lang="en-US">
                <a:latin typeface="Arial" pitchFamily="-107" charset="0"/>
              </a:rPr>
              <a:pPr eaLnBrk="1" hangingPunct="1"/>
              <a:t>34</a:t>
            </a:fld>
            <a:endParaRPr lang="en-US">
              <a:latin typeface="Arial" pitchFamily="-107"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dirty="0"/>
          </a:p>
          <a:p>
            <a:r>
              <a:rPr lang="en-US" dirty="0"/>
              <a:t>The key concepts covered in this clip are:</a:t>
            </a:r>
          </a:p>
          <a:p>
            <a:pPr marL="171450" indent="-171450">
              <a:buFont typeface="Arial" charset="0"/>
              <a:buChar char="•"/>
            </a:pPr>
            <a:r>
              <a:rPr lang="en-US" dirty="0"/>
              <a:t>Outsourcing</a:t>
            </a:r>
          </a:p>
          <a:p>
            <a:pPr marL="171450" indent="-171450">
              <a:buFont typeface="Arial" charset="0"/>
              <a:buChar char="•"/>
            </a:pPr>
            <a:r>
              <a:rPr lang="en-US" dirty="0"/>
              <a:t>Unemployment</a:t>
            </a:r>
          </a:p>
          <a:p>
            <a:pPr marL="171450" indent="-171450">
              <a:buFont typeface="Arial" charset="0"/>
              <a:buChar char="•"/>
            </a:pPr>
            <a:r>
              <a:rPr lang="en-US" dirty="0"/>
              <a:t>Cost of production</a:t>
            </a:r>
          </a:p>
          <a:p>
            <a:pPr>
              <a:buFontTx/>
              <a:buChar char="•"/>
            </a:pPr>
            <a:endParaRPr lang="en-US" dirty="0"/>
          </a:p>
          <a:p>
            <a:r>
              <a:rPr lang="en-US" dirty="0"/>
              <a:t>Ask your students if they are willing to pay more for a product that is manufactured in the United States. </a:t>
            </a:r>
          </a:p>
          <a:p>
            <a:pPr marL="171450" indent="-171450">
              <a:buFont typeface="Arial" charset="0"/>
              <a:buChar char="•"/>
            </a:pPr>
            <a:r>
              <a:rPr lang="en-US" dirty="0"/>
              <a:t>Does their answer depend on what the product is or how much more they would pay?</a:t>
            </a:r>
          </a:p>
          <a:p>
            <a:endParaRPr lang="en-US" dirty="0"/>
          </a:p>
        </p:txBody>
      </p:sp>
      <p:sp>
        <p:nvSpPr>
          <p:cNvPr id="83971"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A37C7C5C-431F-1F4B-B742-FBF0B6C7759D}" type="slidenum">
              <a:rPr lang="en-US">
                <a:latin typeface="Arial" pitchFamily="-107" charset="0"/>
              </a:rPr>
              <a:pPr eaLnBrk="1" hangingPunct="1"/>
              <a:t>35</a:t>
            </a:fld>
            <a:endParaRPr lang="en-US">
              <a:latin typeface="Arial" pitchFamily="-107"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r>
              <a:rPr lang="en-US" b="1" i="1" dirty="0"/>
              <a:t>Lecture notes:</a:t>
            </a:r>
            <a:endParaRPr lang="en-US" dirty="0"/>
          </a:p>
          <a:p>
            <a:r>
              <a:rPr lang="en-US" dirty="0"/>
              <a:t>Outsourcing may be politically unpopular. A firm may consider the costs of NOT outsourcing (higher labor expenses) to the benefits of NOT outsourcing (proud </a:t>
            </a:r>
            <a:r>
              <a:rPr lang="ja-JP" altLang="en-US" dirty="0"/>
              <a:t>“</a:t>
            </a:r>
            <a:r>
              <a:rPr lang="en-US" altLang="ja-JP" dirty="0"/>
              <a:t>made in America</a:t>
            </a:r>
            <a:r>
              <a:rPr lang="ja-JP" altLang="en-US" dirty="0"/>
              <a:t>”</a:t>
            </a:r>
            <a:r>
              <a:rPr lang="en-US" altLang="ja-JP" dirty="0"/>
              <a:t> labels), which may sway demand for some consumers</a:t>
            </a:r>
            <a:r>
              <a:rPr lang="en-US" altLang="ja-JP" dirty="0" smtClean="0"/>
              <a:t>.</a:t>
            </a:r>
          </a:p>
          <a:p>
            <a:endParaRPr lang="en-US" dirty="0" smtClean="0"/>
          </a:p>
          <a:p>
            <a:r>
              <a:rPr lang="en-US" dirty="0" smtClean="0"/>
              <a:t>[GRAND AVENUE ©2003 Steve Breen and Mike Thompson. Reprinted by permission of Universal </a:t>
            </a:r>
            <a:r>
              <a:rPr lang="en-US" dirty="0" err="1" smtClean="0"/>
              <a:t>Uclick</a:t>
            </a:r>
            <a:r>
              <a:rPr lang="en-US" dirty="0" smtClean="0"/>
              <a:t> for UFS. All rights reserved.]</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pPr marL="171450" indent="-171450">
              <a:buFont typeface="Arial" charset="0"/>
              <a:buChar char="•"/>
            </a:pPr>
            <a:r>
              <a:rPr lang="en-US" dirty="0"/>
              <a:t>Jobs are relocated from high cost to low cost areas.</a:t>
            </a:r>
          </a:p>
          <a:p>
            <a:pPr marL="171450" indent="-171450">
              <a:buFont typeface="Arial" charset="0"/>
              <a:buChar char="•"/>
            </a:pPr>
            <a:r>
              <a:rPr lang="en-US" dirty="0"/>
              <a:t>While the U.S. loses domestic employment for jobs sent overseas, we gain employment from countries outsourcing to the U.S. It’s not a one-way path.</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14.7</a:t>
            </a:r>
          </a:p>
          <a:p>
            <a:endParaRPr lang="en-US" b="1" dirty="0"/>
          </a:p>
          <a:p>
            <a:r>
              <a:rPr lang="en-US" b="1" i="1" dirty="0"/>
              <a:t>Lecture notes:</a:t>
            </a:r>
          </a:p>
          <a:p>
            <a:endParaRPr lang="en-US" dirty="0"/>
          </a:p>
          <a:p>
            <a:r>
              <a:rPr lang="en-US" dirty="0"/>
              <a:t>The graphs on the slide start at equilibrium in both countries (wages in Germany are higher than in Alabama).</a:t>
            </a:r>
          </a:p>
          <a:p>
            <a:endParaRPr lang="en-US" dirty="0"/>
          </a:p>
          <a:p>
            <a:r>
              <a:rPr lang="en-US" dirty="0"/>
              <a:t>First click: </a:t>
            </a:r>
          </a:p>
          <a:p>
            <a:pPr marL="171450" indent="-171450">
              <a:buFont typeface="Arial" charset="0"/>
              <a:buChar char="•"/>
            </a:pPr>
            <a:r>
              <a:rPr lang="en-US" dirty="0"/>
              <a:t>Demand for German workers falls.</a:t>
            </a:r>
          </a:p>
          <a:p>
            <a:pPr marL="171450" indent="-171450">
              <a:buFont typeface="Arial" charset="0"/>
              <a:buChar char="•"/>
            </a:pPr>
            <a:r>
              <a:rPr lang="en-US" dirty="0"/>
              <a:t>When Germany moves production to the U.S. the demand for German workers falls.</a:t>
            </a:r>
          </a:p>
          <a:p>
            <a:r>
              <a:rPr lang="en-US" dirty="0"/>
              <a:t>Second click: </a:t>
            </a:r>
          </a:p>
          <a:p>
            <a:pPr marL="171450" indent="-171450">
              <a:buFont typeface="Arial" charset="0"/>
              <a:buChar char="•"/>
            </a:pPr>
            <a:r>
              <a:rPr lang="en-US" dirty="0"/>
              <a:t>Demand for U.S. workers rises.</a:t>
            </a:r>
          </a:p>
          <a:p>
            <a:pPr marL="171450" indent="-171450">
              <a:buFont typeface="Arial" charset="0"/>
              <a:buChar char="•"/>
            </a:pPr>
            <a:r>
              <a:rPr lang="en-US" dirty="0"/>
              <a:t>and the demand for US worker increases.</a:t>
            </a:r>
          </a:p>
          <a:p>
            <a:r>
              <a:rPr lang="en-US" dirty="0"/>
              <a:t>Third click:</a:t>
            </a:r>
          </a:p>
          <a:p>
            <a:pPr marL="171450" indent="-171450">
              <a:buFont typeface="Arial" charset="0"/>
              <a:buChar char="•"/>
            </a:pPr>
            <a:r>
              <a:rPr lang="en-US" dirty="0"/>
              <a:t>Labels new equilibrium in both countries.</a:t>
            </a:r>
          </a:p>
          <a:p>
            <a:pPr marL="171450" indent="-171450">
              <a:buFont typeface="Arial" charset="0"/>
              <a:buChar char="•"/>
            </a:pPr>
            <a:r>
              <a:rPr lang="en-US" dirty="0"/>
              <a:t>Wages and employment in Germany fall.</a:t>
            </a:r>
          </a:p>
          <a:p>
            <a:pPr marL="171450" indent="-171450">
              <a:buFont typeface="Arial" charset="0"/>
              <a:buChar char="•"/>
            </a:pPr>
            <a:r>
              <a:rPr lang="en-US" dirty="0"/>
              <a:t>Wages and employment in US rise.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dirty="0"/>
          </a:p>
          <a:p>
            <a:r>
              <a:rPr lang="en-US" dirty="0"/>
              <a:t>You may want to ask students here why they think it would be more important that an American they </a:t>
            </a:r>
            <a:r>
              <a:rPr lang="en-US" b="1" dirty="0"/>
              <a:t>do not know</a:t>
            </a:r>
            <a:r>
              <a:rPr lang="en-US" dirty="0"/>
              <a:t> has a job and a foreigner who they </a:t>
            </a:r>
            <a:r>
              <a:rPr lang="en-US" b="1" dirty="0"/>
              <a:t>do not know</a:t>
            </a:r>
            <a:r>
              <a:rPr lang="en-US" dirty="0"/>
              <a:t> does not have a job. </a:t>
            </a:r>
          </a:p>
          <a:p>
            <a:pPr marL="171450" indent="-171450">
              <a:buFont typeface="Arial" charset="0"/>
              <a:buChar char="•"/>
            </a:pPr>
            <a:r>
              <a:rPr lang="en-US" dirty="0"/>
              <a:t>Why is the welfare of the American more important than that of a foreigner to some people?</a:t>
            </a:r>
          </a:p>
          <a:p>
            <a:pPr marL="171450" indent="-171450">
              <a:buFont typeface="Arial" charset="0"/>
              <a:buChar char="•"/>
            </a:pPr>
            <a:r>
              <a:rPr lang="en-US" dirty="0"/>
              <a:t>You could relate outsourcing to technological change, since they can have similar short-run and long-run effects.</a:t>
            </a:r>
          </a:p>
          <a:p>
            <a:pPr marL="171450" indent="-171450">
              <a:buFont typeface="Arial" charset="0"/>
              <a:buChar char="•"/>
            </a:pPr>
            <a:r>
              <a:rPr lang="en-US" dirty="0"/>
              <a:t>In the short-run, outsourcing does harm those who lose their jobs. However, in the long run, we benefit.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pPr marL="171450" indent="-171450"/>
            <a:r>
              <a:rPr lang="en-US" b="1" i="1"/>
              <a:t>Lecture tip:</a:t>
            </a:r>
          </a:p>
          <a:p>
            <a:pPr marL="171450" indent="-171450"/>
            <a:endParaRPr lang="en-US"/>
          </a:p>
          <a:p>
            <a:pPr marL="171450" indent="-171450"/>
            <a:r>
              <a:rPr lang="en-US"/>
              <a:t>You may want to point out that we are now switching from discussing </a:t>
            </a:r>
            <a:r>
              <a:rPr lang="en-US" i="1"/>
              <a:t>output</a:t>
            </a:r>
            <a:r>
              <a:rPr lang="en-US"/>
              <a:t> markets to </a:t>
            </a:r>
            <a:r>
              <a:rPr lang="en-US" i="1"/>
              <a:t>input</a:t>
            </a:r>
            <a:r>
              <a:rPr lang="en-US"/>
              <a:t> markets.</a:t>
            </a:r>
          </a:p>
          <a:p>
            <a:pPr marL="171450" indent="-171450">
              <a:buFontTx/>
              <a:buChar char="•"/>
            </a:pPr>
            <a:r>
              <a:rPr lang="en-US"/>
              <a:t>For the most part we will focus on labor markets.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dirty="0"/>
          </a:p>
          <a:p>
            <a:r>
              <a:rPr lang="en-US" dirty="0"/>
              <a:t>The key concepts covered in this clip are:</a:t>
            </a:r>
          </a:p>
          <a:p>
            <a:pPr marL="171450" indent="-171450">
              <a:buFont typeface="Arial" charset="0"/>
              <a:buChar char="•"/>
            </a:pPr>
            <a:r>
              <a:rPr lang="en-US" dirty="0"/>
              <a:t>Outsourcing</a:t>
            </a:r>
          </a:p>
          <a:p>
            <a:pPr marL="171450" indent="-171450">
              <a:buFont typeface="Arial" charset="0"/>
              <a:buChar char="•"/>
            </a:pPr>
            <a:r>
              <a:rPr lang="en-US" dirty="0"/>
              <a:t>Globalization</a:t>
            </a:r>
          </a:p>
          <a:p>
            <a:pPr>
              <a:buFontTx/>
              <a:buChar char="•"/>
            </a:pPr>
            <a:endParaRPr lang="en-US" dirty="0"/>
          </a:p>
          <a:p>
            <a:r>
              <a:rPr lang="en-US" dirty="0"/>
              <a:t>In this clip, Stossel offers a defense of globalization.</a:t>
            </a:r>
          </a:p>
          <a:p>
            <a:endParaRPr lang="en-US" dirty="0"/>
          </a:p>
        </p:txBody>
      </p:sp>
      <p:sp>
        <p:nvSpPr>
          <p:cNvPr id="94211"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CC93A198-D833-EB49-8770-810245BE44A6}" type="slidenum">
              <a:rPr lang="en-US">
                <a:latin typeface="Arial" pitchFamily="-107" charset="0"/>
              </a:rPr>
              <a:pPr eaLnBrk="1" hangingPunct="1"/>
              <a:t>40</a:t>
            </a:fld>
            <a:endParaRPr lang="en-US">
              <a:latin typeface="Arial" pitchFamily="-107"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r>
              <a:rPr lang="en-US" b="1" i="1"/>
              <a:t>Clicker question:</a:t>
            </a:r>
          </a:p>
          <a:p>
            <a:r>
              <a:rPr lang="en-US"/>
              <a:t>Correct answer: B, Outsourcing may decrease wages for domestic workers.</a:t>
            </a:r>
          </a:p>
          <a:p>
            <a:endParaRPr lang="en-US"/>
          </a:p>
          <a:p>
            <a:r>
              <a:rPr lang="en-US"/>
              <a:t>One reason why people may not like outsourcing (especially at a global level) is because it may lower wages. If someone in a foreign country is willing to do your job at lower pay, the firm will higher the cheaper input. If you are not willing to do the job for the same low pay, the firm may no longer use you as an input.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endParaRPr lang="en-US" dirty="0"/>
          </a:p>
          <a:p>
            <a:r>
              <a:rPr lang="en-US" dirty="0"/>
              <a:t>The text uses an example of small isolated college town:</a:t>
            </a:r>
          </a:p>
          <a:p>
            <a:pPr marL="171450" indent="-171450">
              <a:buFont typeface="Arial" charset="0"/>
              <a:buChar char="•"/>
            </a:pPr>
            <a:r>
              <a:rPr lang="en-US" dirty="0"/>
              <a:t>If the college is the main source of employment it has market power and can keep wages low.</a:t>
            </a:r>
          </a:p>
          <a:p>
            <a:endParaRPr lang="en-US" dirty="0"/>
          </a:p>
          <a:p>
            <a:r>
              <a:rPr lang="en-US" dirty="0"/>
              <a:t>You could also discuss monopsony power in the context of the minimum wage. </a:t>
            </a:r>
          </a:p>
          <a:p>
            <a:pPr marL="171450" indent="-171450">
              <a:buFont typeface="Arial" charset="0"/>
              <a:buChar char="•"/>
            </a:pPr>
            <a:r>
              <a:rPr lang="en-US" dirty="0"/>
              <a:t>Before we showed that a </a:t>
            </a:r>
            <a:r>
              <a:rPr lang="en-US" i="1" dirty="0"/>
              <a:t>binding</a:t>
            </a:r>
            <a:r>
              <a:rPr lang="en-US" dirty="0"/>
              <a:t> minimum wage leads to unemployment. This is true if the market is competitive. </a:t>
            </a:r>
          </a:p>
          <a:p>
            <a:pPr marL="171450" indent="-171450">
              <a:buFont typeface="Arial" charset="0"/>
              <a:buChar char="•"/>
            </a:pPr>
            <a:r>
              <a:rPr lang="en-US" dirty="0"/>
              <a:t>If there is a monopsony hirer of unskilled workers, a minimum wage could actually increase the number of jobs.</a:t>
            </a:r>
            <a:endParaRPr lang="en-US" b="1" i="1"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b="1" i="1" dirty="0"/>
              <a:t>“</a:t>
            </a:r>
            <a:r>
              <a:rPr lang="en-US" altLang="ja-JP" b="1" i="1" dirty="0"/>
              <a:t>Beyond the Book</a:t>
            </a:r>
            <a:r>
              <a:rPr lang="ja-JP" altLang="en-US" b="1" i="1" dirty="0"/>
              <a:t>”</a:t>
            </a:r>
            <a:r>
              <a:rPr lang="en-US" altLang="ja-JP" b="1" i="1" dirty="0"/>
              <a:t> Slide</a:t>
            </a:r>
          </a:p>
          <a:p>
            <a:endParaRPr lang="en-US" b="1" dirty="0"/>
          </a:p>
          <a:p>
            <a:r>
              <a:rPr lang="en-US" i="1" dirty="0"/>
              <a:t>Sources:</a:t>
            </a:r>
          </a:p>
          <a:p>
            <a:pPr marL="171450" indent="-171450">
              <a:buFont typeface="Arial" charset="0"/>
              <a:buChar char="•"/>
            </a:pPr>
            <a:r>
              <a:rPr lang="en-US" dirty="0" err="1"/>
              <a:t>www.nba.com</a:t>
            </a:r>
            <a:r>
              <a:rPr lang="en-US" dirty="0"/>
              <a:t>/2011/news/features/</a:t>
            </a:r>
            <a:r>
              <a:rPr lang="en-US" dirty="0" err="1"/>
              <a:t>steve_aschburner</a:t>
            </a:r>
            <a:r>
              <a:rPr lang="en-US" dirty="0"/>
              <a:t>/08/19/average-salary/</a:t>
            </a:r>
            <a:r>
              <a:rPr lang="en-US" dirty="0" err="1"/>
              <a:t>index.html</a:t>
            </a:r>
            <a:endParaRPr lang="en-US" dirty="0"/>
          </a:p>
          <a:p>
            <a:pPr marL="171450" indent="-171450">
              <a:buFont typeface="Arial" charset="0"/>
              <a:buChar char="•"/>
            </a:pPr>
            <a:r>
              <a:rPr lang="en-US" dirty="0" err="1"/>
              <a:t>www.altiusdirectory.com</a:t>
            </a:r>
            <a:r>
              <a:rPr lang="en-US" dirty="0"/>
              <a:t>/Sports/</a:t>
            </a:r>
            <a:r>
              <a:rPr lang="en-US" dirty="0" err="1"/>
              <a:t>wnba-salaries.php</a:t>
            </a:r>
            <a:endParaRPr lang="en-US" dirty="0"/>
          </a:p>
          <a:p>
            <a:endParaRPr lang="en-US" dirty="0" smtClean="0"/>
          </a:p>
          <a:p>
            <a:r>
              <a:rPr lang="en-US" b="1" i="1" dirty="0" smtClean="0"/>
              <a:t>Lecture tip:</a:t>
            </a:r>
            <a:endParaRPr lang="en-US" b="1" i="1" dirty="0"/>
          </a:p>
          <a:p>
            <a:r>
              <a:rPr lang="en-US" dirty="0"/>
              <a:t>You could also discuss other factors such as a lower derived demand for WNBA players (not as many people want to watch WNBA compared to NBA).  </a:t>
            </a:r>
          </a:p>
          <a:p>
            <a:pPr marL="171450" indent="-171450">
              <a:buFont typeface="Arial" charset="0"/>
              <a:buChar char="•"/>
            </a:pPr>
            <a:r>
              <a:rPr lang="en-US" dirty="0"/>
              <a:t>However, monopsony power plays a large role in the striking difference between player salaries among the two leagues.</a:t>
            </a:r>
          </a:p>
          <a:p>
            <a:endParaRPr lang="en-US" dirty="0"/>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Classroom activity: </a:t>
            </a:r>
            <a:r>
              <a:rPr lang="en-US" dirty="0"/>
              <a:t>Think-Pair-Share: Marginal Revenue Product of Labor and Social Work in </a:t>
            </a:r>
            <a:r>
              <a:rPr lang="en-US" i="1" dirty="0"/>
              <a:t>Humans of New York </a:t>
            </a:r>
            <a:r>
              <a:rPr lang="en-US" dirty="0"/>
              <a:t>(See Tip #504) </a:t>
            </a:r>
            <a:endParaRPr lang="en-US" u="sng" dirty="0"/>
          </a:p>
          <a:p>
            <a:pPr marL="171450" indent="-171450">
              <a:buFont typeface="Arial" charset="0"/>
              <a:buChar char="•"/>
            </a:pPr>
            <a:r>
              <a:rPr lang="en-US" dirty="0"/>
              <a:t>Ask students to get into groups to discuss the scenario in this Tip.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a:lstStyle/>
          <a:p>
            <a:r>
              <a:rPr lang="en-US" b="1" i="1" dirty="0"/>
              <a:t>Lecture tip:</a:t>
            </a:r>
            <a:endParaRPr lang="en-US" dirty="0"/>
          </a:p>
          <a:p>
            <a:r>
              <a:rPr lang="en-US" dirty="0"/>
              <a:t>See if students can give you some answers before you click through the slide to reveal each empty column. Ask them to think of both demand and supply reasons.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a:lstStyle/>
          <a:p>
            <a:r>
              <a:rPr lang="en-US" b="1" i="1" dirty="0"/>
              <a:t>Lecture tip:</a:t>
            </a:r>
            <a:endParaRPr lang="en-US" dirty="0"/>
          </a:p>
          <a:p>
            <a:r>
              <a:rPr lang="en-US" dirty="0"/>
              <a:t>See if students can give you some answers before you click through the slide to reveal each empty column. Ask them to think of both demand and supply reasons.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dirty="0"/>
          </a:p>
          <a:p>
            <a:pPr marL="171450" indent="-171450">
              <a:buFont typeface="Arial" charset="0"/>
              <a:buChar char="•"/>
            </a:pPr>
            <a:r>
              <a:rPr lang="en-US" dirty="0"/>
              <a:t>Supply of land is fixed, so supply is perfectly inelastic (vertical). </a:t>
            </a:r>
          </a:p>
          <a:p>
            <a:pPr marL="171450" indent="-171450">
              <a:buFont typeface="Arial" charset="0"/>
              <a:buChar char="•"/>
            </a:pPr>
            <a:r>
              <a:rPr lang="en-US" dirty="0"/>
              <a:t>Increases in demand result in price increases, but not quantity increases</a:t>
            </a: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14.8</a:t>
            </a:r>
          </a:p>
          <a:p>
            <a:endParaRPr lang="en-US" b="1" dirty="0"/>
          </a:p>
          <a:p>
            <a:r>
              <a:rPr lang="en-US" b="1" i="1" dirty="0"/>
              <a:t>Lecture notes:</a:t>
            </a:r>
          </a:p>
          <a:p>
            <a:endParaRPr lang="en-US" dirty="0"/>
          </a:p>
          <a:p>
            <a:r>
              <a:rPr lang="en-US" dirty="0"/>
              <a:t>Since the supply of land is fixed, the price it commands depends on demand.</a:t>
            </a:r>
          </a:p>
          <a:p>
            <a:endParaRPr lang="en-US" dirty="0"/>
          </a:p>
          <a:p>
            <a:r>
              <a:rPr lang="en-US" dirty="0"/>
              <a:t>First click: </a:t>
            </a:r>
          </a:p>
          <a:p>
            <a:pPr marL="171450" indent="-171450">
              <a:buFont typeface="Arial" charset="0"/>
              <a:buChar char="•"/>
            </a:pPr>
            <a:r>
              <a:rPr lang="en-US" dirty="0"/>
              <a:t>Demand increases.</a:t>
            </a:r>
          </a:p>
          <a:p>
            <a:pPr marL="171450" indent="-171450">
              <a:buFont typeface="Arial" charset="0"/>
              <a:buChar char="•"/>
            </a:pPr>
            <a:r>
              <a:rPr lang="en-US" dirty="0"/>
              <a:t>If demand increases from D</a:t>
            </a:r>
            <a:r>
              <a:rPr lang="en-US" baseline="-25000" dirty="0"/>
              <a:t>1</a:t>
            </a:r>
            <a:r>
              <a:rPr lang="en-US" dirty="0"/>
              <a:t> to D</a:t>
            </a:r>
            <a:r>
              <a:rPr lang="en-US" baseline="-25000" dirty="0"/>
              <a:t>2</a:t>
            </a:r>
            <a:r>
              <a:rPr lang="en-US" dirty="0"/>
              <a:t>, the price will rise from P</a:t>
            </a:r>
            <a:r>
              <a:rPr lang="en-US" baseline="-25000" dirty="0"/>
              <a:t>1</a:t>
            </a:r>
            <a:r>
              <a:rPr lang="en-US" dirty="0"/>
              <a:t> to P</a:t>
            </a:r>
            <a:r>
              <a:rPr lang="en-US" baseline="-25000" dirty="0"/>
              <a:t>2</a:t>
            </a:r>
            <a:r>
              <a:rPr lang="en-US" dirty="0"/>
              <a:t>.</a:t>
            </a:r>
          </a:p>
          <a:p>
            <a:pPr marL="171450" indent="-171450">
              <a:buFont typeface="Arial" charset="0"/>
              <a:buChar char="•"/>
            </a:pPr>
            <a:r>
              <a:rPr lang="en-US" dirty="0"/>
              <a:t>But quantity remains at Q</a:t>
            </a:r>
            <a:r>
              <a:rPr lang="en-US" baseline="-25000" dirty="0"/>
              <a:t>1</a:t>
            </a:r>
            <a:r>
              <a:rPr lang="en-US" dirty="0"/>
              <a:t>.</a:t>
            </a:r>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a:lstStyle/>
          <a:p>
            <a:r>
              <a:rPr lang="en-US" dirty="0" smtClean="0"/>
              <a:t>[© R. Gino Santa Maria | </a:t>
            </a:r>
            <a:r>
              <a:rPr lang="en-US" dirty="0" err="1" smtClean="0"/>
              <a:t>Dreamstime.com</a:t>
            </a:r>
            <a:r>
              <a:rPr lang="en-US" dirty="0" smtClean="0"/>
              <a: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r>
              <a:rPr lang="en-US" dirty="0"/>
              <a:t>Notes about derived demand:</a:t>
            </a:r>
          </a:p>
          <a:p>
            <a:pPr marL="171450" indent="-171450">
              <a:buFont typeface="Arial" charset="0"/>
              <a:buChar char="•"/>
            </a:pPr>
            <a:r>
              <a:rPr lang="en-US" dirty="0"/>
              <a:t>Imagine if you were the owner of a pizza restaurant.  </a:t>
            </a:r>
          </a:p>
          <a:p>
            <a:pPr marL="171450" indent="-171450">
              <a:buFont typeface="Arial" charset="0"/>
              <a:buChar char="•"/>
            </a:pPr>
            <a:r>
              <a:rPr lang="en-US" dirty="0"/>
              <a:t>How do you consider your demand for labor? How do you consider how much labor to employ?</a:t>
            </a:r>
          </a:p>
          <a:p>
            <a:pPr marL="628650" lvl="1" indent="-171450">
              <a:buFont typeface="Arial" charset="0"/>
              <a:buChar char="•"/>
            </a:pPr>
            <a:r>
              <a:rPr lang="en-US" dirty="0"/>
              <a:t>You do </a:t>
            </a:r>
            <a:r>
              <a:rPr lang="en-US" i="1" dirty="0"/>
              <a:t>not</a:t>
            </a:r>
            <a:r>
              <a:rPr lang="en-US" dirty="0"/>
              <a:t> say: </a:t>
            </a:r>
            <a:r>
              <a:rPr lang="ja-JP" altLang="en-US" dirty="0"/>
              <a:t>“</a:t>
            </a:r>
            <a:r>
              <a:rPr lang="en-US" altLang="ja-JP" dirty="0"/>
              <a:t>Workers are good. I</a:t>
            </a:r>
            <a:r>
              <a:rPr lang="ja-JP" altLang="en-US" dirty="0"/>
              <a:t>’</a:t>
            </a:r>
            <a:r>
              <a:rPr lang="en-US" altLang="ja-JP" dirty="0" err="1"/>
              <a:t>ll</a:t>
            </a:r>
            <a:r>
              <a:rPr lang="en-US" altLang="ja-JP" dirty="0"/>
              <a:t> hire workers because I think the benefit is greater than the cost.</a:t>
            </a:r>
            <a:r>
              <a:rPr lang="ja-JP" altLang="en-US" dirty="0"/>
              <a:t>”</a:t>
            </a:r>
            <a:r>
              <a:rPr lang="en-US" altLang="ja-JP" dirty="0"/>
              <a:t>  </a:t>
            </a:r>
          </a:p>
          <a:p>
            <a:pPr marL="628650" lvl="1" indent="-171450">
              <a:buFont typeface="Arial" charset="0"/>
              <a:buChar char="•"/>
            </a:pPr>
            <a:r>
              <a:rPr lang="en-US" altLang="ja-JP" dirty="0"/>
              <a:t>The firm </a:t>
            </a:r>
            <a:r>
              <a:rPr lang="en-US" altLang="ja-JP" dirty="0" err="1"/>
              <a:t>doesn</a:t>
            </a:r>
            <a:r>
              <a:rPr lang="ja-JP" altLang="en-US" dirty="0"/>
              <a:t>’</a:t>
            </a:r>
            <a:r>
              <a:rPr lang="en-US" altLang="ja-JP" dirty="0"/>
              <a:t>t </a:t>
            </a:r>
            <a:r>
              <a:rPr lang="ja-JP" altLang="en-US" dirty="0"/>
              <a:t>“</a:t>
            </a:r>
            <a:r>
              <a:rPr lang="en-US" altLang="ja-JP" dirty="0"/>
              <a:t>consume</a:t>
            </a:r>
            <a:r>
              <a:rPr lang="ja-JP" altLang="en-US" dirty="0"/>
              <a:t>”</a:t>
            </a:r>
            <a:r>
              <a:rPr lang="en-US" altLang="ja-JP" dirty="0"/>
              <a:t> labor like we consume food or clothing.</a:t>
            </a:r>
          </a:p>
          <a:p>
            <a:pPr marL="171450" indent="-171450">
              <a:buFont typeface="Arial" charset="0"/>
              <a:buChar char="•"/>
            </a:pPr>
            <a:r>
              <a:rPr lang="en-US" dirty="0"/>
              <a:t>The firm DOES say:  </a:t>
            </a:r>
            <a:r>
              <a:rPr lang="ja-JP" altLang="en-US" dirty="0"/>
              <a:t>“</a:t>
            </a:r>
            <a:r>
              <a:rPr lang="en-US" altLang="ja-JP" dirty="0"/>
              <a:t>How popular is my pizza? What is the demand for my pizza? </a:t>
            </a:r>
            <a:r>
              <a:rPr lang="en-US" altLang="ja-JP" i="1" dirty="0"/>
              <a:t>How many workers will I need to produce the amount of pizza demanded</a:t>
            </a:r>
            <a:r>
              <a:rPr lang="en-US" altLang="ja-JP" dirty="0"/>
              <a:t>?</a:t>
            </a:r>
            <a:r>
              <a:rPr lang="ja-JP" altLang="en-US" dirty="0"/>
              <a:t>”</a:t>
            </a:r>
            <a:r>
              <a:rPr lang="en-US" altLang="ja-JP" dirty="0"/>
              <a:t>  </a:t>
            </a:r>
          </a:p>
          <a:p>
            <a:pPr marL="628650" lvl="1" indent="-171450">
              <a:buFont typeface="Arial" charset="0"/>
              <a:buChar char="•"/>
            </a:pPr>
            <a:r>
              <a:rPr lang="en-US" altLang="ja-JP" dirty="0"/>
              <a:t>That is derived demand.  </a:t>
            </a:r>
          </a:p>
          <a:p>
            <a:pPr marL="628650" lvl="1" indent="-171450">
              <a:buFont typeface="Arial" charset="0"/>
              <a:buChar char="•"/>
            </a:pPr>
            <a:r>
              <a:rPr lang="en-US" altLang="ja-JP" dirty="0"/>
              <a:t>The amount of workers you demand is derived from the demand for the product they create.</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dirty="0"/>
          </a:p>
          <a:p>
            <a:r>
              <a:rPr lang="en-US" i="1" dirty="0"/>
              <a:t>Regarding the photo on the slide:</a:t>
            </a:r>
          </a:p>
          <a:p>
            <a:pPr marL="171450" indent="-171450">
              <a:buFont typeface="Arial" charset="0"/>
              <a:buChar char="•"/>
            </a:pPr>
            <a:r>
              <a:rPr lang="en-US" dirty="0"/>
              <a:t>An interesting exception to the idea of a fixed supply of land. </a:t>
            </a:r>
          </a:p>
          <a:p>
            <a:pPr marL="171450" indent="-171450">
              <a:buFont typeface="Arial" charset="0"/>
              <a:buChar char="•"/>
            </a:pPr>
            <a:r>
              <a:rPr lang="en-US" dirty="0" err="1"/>
              <a:t>Nakheel</a:t>
            </a:r>
            <a:r>
              <a:rPr lang="en-US" dirty="0"/>
              <a:t> Properties, a real estate developer in Dubai, built several artificial islands and land extensions in the Persian Gulf. </a:t>
            </a:r>
          </a:p>
          <a:p>
            <a:pPr marL="171450" indent="-171450">
              <a:buFont typeface="Arial" charset="0"/>
              <a:buChar char="•"/>
            </a:pPr>
            <a:r>
              <a:rPr lang="en-US" dirty="0"/>
              <a:t>Waterfront property was so valuable, the firm found it worthwhile to artificially create more of it</a:t>
            </a:r>
            <a:r>
              <a:rPr lang="en-US" dirty="0" smtClean="0"/>
              <a:t>!</a:t>
            </a:r>
          </a:p>
          <a:p>
            <a:pPr marL="171450" indent="-171450">
              <a:buFont typeface="Arial" charset="0"/>
              <a:buChar char="•"/>
            </a:pPr>
            <a:endParaRPr lang="en-US" dirty="0" smtClean="0"/>
          </a:p>
          <a:p>
            <a:pPr marL="0" indent="0">
              <a:buFont typeface="Arial" charset="0"/>
              <a:buNone/>
            </a:pPr>
            <a:r>
              <a:rPr lang="en-US" dirty="0" smtClean="0"/>
              <a:t>[MCT/</a:t>
            </a:r>
            <a:r>
              <a:rPr lang="en-US" dirty="0" err="1" smtClean="0"/>
              <a:t>Newscom</a:t>
            </a:r>
            <a:r>
              <a:rPr lang="en-US" dirty="0" smtClean="0"/>
              <a:t>]</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a:lstStyle/>
          <a:p>
            <a:r>
              <a:rPr lang="en-US" b="1" i="1" dirty="0"/>
              <a:t>Lecture notes:</a:t>
            </a:r>
          </a:p>
          <a:p>
            <a:r>
              <a:rPr lang="en-US" dirty="0"/>
              <a:t>Marginal Product of Capital (MPK) is diminishing when we assume a fixed amount of labor. If we keep adding capital (buildings, machines, computers, etc.) but don</a:t>
            </a:r>
            <a:r>
              <a:rPr lang="ja-JP" altLang="en-US" dirty="0"/>
              <a:t>’</a:t>
            </a:r>
            <a:r>
              <a:rPr lang="en-US" altLang="ja-JP" dirty="0"/>
              <a:t>t add workers, we</a:t>
            </a:r>
            <a:r>
              <a:rPr lang="ja-JP" altLang="en-US" dirty="0"/>
              <a:t>’</a:t>
            </a:r>
            <a:r>
              <a:rPr lang="en-US" altLang="ja-JP" dirty="0" err="1"/>
              <a:t>ll</a:t>
            </a:r>
            <a:r>
              <a:rPr lang="en-US" altLang="ja-JP" dirty="0"/>
              <a:t> eventually get to a point where the additional output produced by the additional capital will start to diminish</a:t>
            </a:r>
            <a:r>
              <a:rPr lang="en-US" altLang="ja-JP" dirty="0" smtClean="0"/>
              <a:t>.</a:t>
            </a:r>
          </a:p>
          <a:p>
            <a:endParaRPr lang="en-US" dirty="0" smtClean="0"/>
          </a:p>
          <a:p>
            <a:r>
              <a:rPr lang="en-US" dirty="0" smtClean="0"/>
              <a:t>[© Lucian </a:t>
            </a:r>
            <a:r>
              <a:rPr lang="en-US" dirty="0" err="1" smtClean="0"/>
              <a:t>Coman</a:t>
            </a:r>
            <a:r>
              <a:rPr lang="en-US" dirty="0" smtClean="0"/>
              <a:t> | </a:t>
            </a:r>
            <a:r>
              <a:rPr lang="en-US" dirty="0" err="1" smtClean="0"/>
              <a:t>Dreamstime.com</a:t>
            </a:r>
            <a:r>
              <a:rPr lang="en-US" dirty="0" smtClean="0"/>
              <a:t>]</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a:lstStyle/>
          <a:p>
            <a:r>
              <a:rPr lang="en-US" b="1" i="1"/>
              <a:t>Lecture notes:</a:t>
            </a:r>
          </a:p>
          <a:p>
            <a:r>
              <a:rPr lang="en-US"/>
              <a:t>A firm would want to use the resource that provides it with the greatest value of marginal product per dollar spent.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b="1" i="1" dirty="0"/>
          </a:p>
          <a:p>
            <a:r>
              <a:rPr lang="en-US" dirty="0"/>
              <a:t>Go over each part of the table with students.</a:t>
            </a:r>
          </a:p>
          <a:p>
            <a:pPr marL="171450" indent="-171450">
              <a:buFont typeface="Arial" charset="0"/>
              <a:buChar char="•"/>
            </a:pPr>
            <a:r>
              <a:rPr lang="en-US" dirty="0"/>
              <a:t>Point out that both the productivity of the input and the price of the input matter.</a:t>
            </a:r>
          </a:p>
          <a:p>
            <a:pPr marL="171450" indent="-171450">
              <a:buFont typeface="Arial" charset="0"/>
              <a:buChar char="•"/>
            </a:pPr>
            <a:r>
              <a:rPr lang="en-US" dirty="0"/>
              <a:t>When the firm compares VMP per dollar, they are considering how much revenue they can earn from one dollar spent on a resource.</a:t>
            </a:r>
          </a:p>
          <a:p>
            <a:pPr marL="628650" lvl="1" indent="-171450">
              <a:buFont typeface="Arial" charset="0"/>
              <a:buChar char="•"/>
            </a:pPr>
            <a:r>
              <a:rPr lang="en-US" dirty="0"/>
              <a:t>In this problem the firm should use </a:t>
            </a:r>
            <a:r>
              <a:rPr lang="en-US" b="1" dirty="0"/>
              <a:t>more</a:t>
            </a:r>
            <a:r>
              <a:rPr lang="en-US" dirty="0"/>
              <a:t> </a:t>
            </a:r>
            <a:r>
              <a:rPr lang="en-US" b="1" dirty="0"/>
              <a:t>capital </a:t>
            </a:r>
            <a:r>
              <a:rPr lang="en-US" dirty="0"/>
              <a:t>and </a:t>
            </a:r>
            <a:r>
              <a:rPr lang="en-US" b="1" dirty="0"/>
              <a:t>less</a:t>
            </a:r>
            <a:r>
              <a:rPr lang="en-US" dirty="0"/>
              <a:t> land.</a:t>
            </a:r>
          </a:p>
          <a:p>
            <a:pPr marL="628650" lvl="1" indent="-171450">
              <a:buFont typeface="Arial" charset="0"/>
              <a:buChar char="•"/>
            </a:pPr>
            <a:r>
              <a:rPr lang="en-US" dirty="0"/>
              <a:t>As the firm uses more capital, its marginal product, and its bang for buck falls.</a:t>
            </a:r>
          </a:p>
          <a:p>
            <a:pPr marL="628650" lvl="1" indent="-171450">
              <a:buFont typeface="Arial" charset="0"/>
              <a:buChar char="•"/>
            </a:pPr>
            <a:r>
              <a:rPr lang="en-US" dirty="0"/>
              <a:t>As the firm uses less land, its marginal product, and its bang for buck rises.</a:t>
            </a:r>
          </a:p>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b="1" i="1" dirty="0"/>
          </a:p>
          <a:p>
            <a:endParaRPr lang="en-US" dirty="0"/>
          </a:p>
          <a:p>
            <a:r>
              <a:rPr lang="en-US" dirty="0"/>
              <a:t>Point out to students that the amount of labor a firm uses is not only a function of the marginal product of labor but also the marginal product of land and capital.</a:t>
            </a:r>
          </a:p>
          <a:p>
            <a:pPr marL="171450" indent="-171450">
              <a:buFont typeface="Arial" charset="0"/>
              <a:buChar char="•"/>
            </a:pPr>
            <a:r>
              <a:rPr lang="en-US" dirty="0"/>
              <a:t>A change in the supply of one factor will affect the return or all factors employed.</a:t>
            </a:r>
          </a:p>
          <a:p>
            <a:pPr marL="171450" indent="-171450">
              <a:buFont typeface="Arial" charset="0"/>
              <a:buChar char="•"/>
            </a:pPr>
            <a:r>
              <a:rPr lang="en-US" dirty="0"/>
              <a:t>If the price of capital falls, all else equal, firms would want to use more capital and use less land and labor.</a:t>
            </a:r>
          </a:p>
          <a:p>
            <a:pPr marL="171450" indent="-171450">
              <a:buFont typeface="Arial" charset="0"/>
              <a:buChar char="•"/>
            </a:pPr>
            <a:r>
              <a:rPr lang="en-US" dirty="0"/>
              <a:t>It also depends on the marginal product of land and capital. </a:t>
            </a:r>
          </a:p>
          <a:p>
            <a:pPr marL="628650" lvl="1" indent="-171450">
              <a:buFont typeface="Arial" charset="0"/>
              <a:buChar char="•"/>
            </a:pPr>
            <a:r>
              <a:rPr lang="en-US" dirty="0"/>
              <a:t>Therefore, a change in the supply of one factor will alter the returns of all factors. </a:t>
            </a:r>
          </a:p>
          <a:p>
            <a:pPr marL="628650" lvl="1" indent="-171450">
              <a:buFont typeface="Arial" charset="0"/>
              <a:buChar char="•"/>
            </a:pPr>
            <a:r>
              <a:rPr lang="en-US" dirty="0"/>
              <a:t>For instance, falling wages will induce firms to hire more labor, and simultaneously use less capital to produce goods. Capital itself is not any more, or less, productive. Rather, lower wages reduce the demand for capital. </a:t>
            </a:r>
          </a:p>
          <a:p>
            <a:endParaRPr lang="en-US" b="1" i="1"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a:lstStyle/>
          <a:p>
            <a:r>
              <a:rPr lang="en-US" b="1" i="1">
                <a:latin typeface="Arial" pitchFamily="-107" charset="0"/>
              </a:rPr>
              <a:t>Lecture notes: </a:t>
            </a:r>
          </a:p>
          <a:p>
            <a:endParaRPr lang="en-US" b="1" i="1">
              <a:latin typeface="Arial" pitchFamily="-107" charset="0"/>
            </a:endParaRPr>
          </a:p>
          <a:p>
            <a:r>
              <a:rPr lang="en-US">
                <a:latin typeface="Arial" pitchFamily="-107" charset="0"/>
              </a:rPr>
              <a:t>The efficient mix of resources used by a firm occurs when the value of the marginal product per dollar for each resource are equal.</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dirty="0"/>
          </a:p>
          <a:p>
            <a:r>
              <a:rPr lang="en-US" dirty="0"/>
              <a:t>Begin by asking students some questions about labor markets that you will discuss later. For example:</a:t>
            </a:r>
          </a:p>
          <a:p>
            <a:pPr marL="171450" indent="-171450">
              <a:buFont typeface="Arial" charset="0"/>
              <a:buChar char="•"/>
            </a:pPr>
            <a:r>
              <a:rPr lang="en-US" dirty="0"/>
              <a:t>Why do economists earn more than elementary school teacher (or marketing majors, if you have mainly business students)?</a:t>
            </a:r>
          </a:p>
          <a:p>
            <a:endParaRPr lang="en-US" dirty="0"/>
          </a:p>
          <a:p>
            <a:r>
              <a:rPr lang="en-US" dirty="0"/>
              <a:t>You may have to remind students that the labor market may seem </a:t>
            </a:r>
            <a:r>
              <a:rPr lang="ja-JP" altLang="en-US" dirty="0"/>
              <a:t>“</a:t>
            </a:r>
            <a:r>
              <a:rPr lang="en-US" altLang="ja-JP" dirty="0"/>
              <a:t>backward</a:t>
            </a:r>
            <a:r>
              <a:rPr lang="ja-JP" altLang="en-US" dirty="0"/>
              <a:t>”</a:t>
            </a:r>
            <a:r>
              <a:rPr lang="en-US" altLang="ja-JP" dirty="0"/>
              <a:t> at first since they are the suppliers of labor and the firms are the demanders of labor.  </a:t>
            </a:r>
          </a:p>
          <a:p>
            <a:pPr marL="171450" indent="-171450">
              <a:buFont typeface="Arial" charset="0"/>
              <a:buChar char="•"/>
            </a:pPr>
            <a:r>
              <a:rPr lang="en-US" altLang="ja-JP" dirty="0"/>
              <a:t>Firms buy labor that you supply to them.  </a:t>
            </a:r>
          </a:p>
          <a:p>
            <a:pPr marL="171450" indent="-171450">
              <a:buFont typeface="Arial" charset="0"/>
              <a:buChar char="•"/>
            </a:pPr>
            <a:r>
              <a:rPr lang="en-US" altLang="ja-JP" dirty="0"/>
              <a:t>The price of labor is the wage rate paid in exchange for the service of labor.</a:t>
            </a:r>
          </a:p>
          <a:p>
            <a:pPr>
              <a:buFontTx/>
              <a:buChar char="•"/>
            </a:pPr>
            <a:endParaRPr lang="en-US" dirty="0"/>
          </a:p>
          <a:p>
            <a:r>
              <a:rPr lang="en-US" dirty="0"/>
              <a:t>Before we can answer these questions, we first need to explain where the demand and supply for labor comes from</a:t>
            </a:r>
            <a:r>
              <a:rPr lang="en-US" dirty="0" smtClean="0"/>
              <a:t>.</a:t>
            </a:r>
          </a:p>
          <a:p>
            <a:endParaRPr lang="en-US" dirty="0" smtClean="0"/>
          </a:p>
          <a:p>
            <a:r>
              <a:rPr lang="en-US" dirty="0" smtClean="0"/>
              <a:t>[AP Photo/The Daily Dispatch, Ashley Steven </a:t>
            </a:r>
            <a:r>
              <a:rPr lang="en-US" dirty="0" err="1" smtClean="0"/>
              <a:t>Ayscue</a:t>
            </a:r>
            <a:r>
              <a:rPr lang="en-US" dirty="0" smtClean="0"/>
              <a: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b="1" i="1" dirty="0"/>
              <a:t>Lecture notes:</a:t>
            </a:r>
          </a:p>
          <a:p>
            <a:pPr>
              <a:lnSpc>
                <a:spcPct val="90000"/>
              </a:lnSpc>
            </a:pPr>
            <a:endParaRPr lang="en-US" dirty="0"/>
          </a:p>
          <a:p>
            <a:pPr>
              <a:lnSpc>
                <a:spcPct val="90000"/>
              </a:lnSpc>
            </a:pPr>
            <a:r>
              <a:rPr lang="en-US" dirty="0"/>
              <a:t>The next two slides define the terms used in the following example.</a:t>
            </a:r>
          </a:p>
          <a:p>
            <a:pPr>
              <a:lnSpc>
                <a:spcPct val="90000"/>
              </a:lnSpc>
            </a:pPr>
            <a:endParaRPr lang="en-US" dirty="0"/>
          </a:p>
          <a:p>
            <a:pPr>
              <a:lnSpc>
                <a:spcPct val="90000"/>
              </a:lnSpc>
            </a:pPr>
            <a:r>
              <a:rPr lang="en-US" dirty="0"/>
              <a:t>The intuition of diminishing MPL was discussed previously in Chapter 8. As more of a variable input (labor) is added to a fixed input (capital), the marginal product of the variable input will eventually start to diminish. </a:t>
            </a:r>
          </a:p>
          <a:p>
            <a:pPr marL="171450" indent="-171450">
              <a:lnSpc>
                <a:spcPct val="90000"/>
              </a:lnSpc>
              <a:buFont typeface="Arial" charset="0"/>
              <a:buChar char="•"/>
            </a:pPr>
            <a:r>
              <a:rPr lang="en-US" dirty="0"/>
              <a:t>Think about </a:t>
            </a:r>
            <a:r>
              <a:rPr lang="ja-JP" altLang="en-US" dirty="0"/>
              <a:t>“</a:t>
            </a:r>
            <a:r>
              <a:rPr lang="en-US" altLang="ja-JP" dirty="0"/>
              <a:t>too many cooks in the kitchen.</a:t>
            </a:r>
            <a:r>
              <a:rPr lang="ja-JP" altLang="en-US" dirty="0"/>
              <a:t>”</a:t>
            </a:r>
            <a:endParaRPr lang="en-US" altLang="ja-JP" dirty="0"/>
          </a:p>
          <a:p>
            <a:pPr>
              <a:lnSpc>
                <a:spcPct val="90000"/>
              </a:lnSpc>
            </a:pPr>
            <a:endParaRPr lang="en-US" dirty="0"/>
          </a:p>
          <a:p>
            <a:r>
              <a:rPr lang="en-US" dirty="0"/>
              <a:t>Regarding the picture on the slide:</a:t>
            </a:r>
          </a:p>
          <a:p>
            <a:pPr marL="171450" indent="-171450">
              <a:lnSpc>
                <a:spcPct val="90000"/>
              </a:lnSpc>
              <a:buFont typeface="Arial" charset="0"/>
              <a:buChar char="•"/>
            </a:pPr>
            <a:r>
              <a:rPr lang="en-US" dirty="0"/>
              <a:t>A computer station probably has very rapidly diminishing MPL.  </a:t>
            </a:r>
          </a:p>
          <a:p>
            <a:pPr marL="171450" indent="-171450">
              <a:lnSpc>
                <a:spcPct val="90000"/>
              </a:lnSpc>
              <a:buFont typeface="Arial" charset="0"/>
              <a:buChar char="•"/>
            </a:pPr>
            <a:r>
              <a:rPr lang="en-US" dirty="0"/>
              <a:t>A second person standing there won</a:t>
            </a:r>
            <a:r>
              <a:rPr lang="ja-JP" altLang="en-US" dirty="0"/>
              <a:t>’</a:t>
            </a:r>
            <a:r>
              <a:rPr lang="en-US" altLang="ja-JP" dirty="0"/>
              <a:t>t create much additional output if there is just one computer.</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a:lnSpc>
                <a:spcPct val="90000"/>
              </a:lnSpc>
            </a:pPr>
            <a:r>
              <a:rPr lang="en-US" b="1" i="1" dirty="0"/>
              <a:t>Lecture notes:</a:t>
            </a:r>
          </a:p>
          <a:p>
            <a:pPr>
              <a:lnSpc>
                <a:spcPct val="90000"/>
              </a:lnSpc>
            </a:pPr>
            <a:endParaRPr lang="en-US" dirty="0"/>
          </a:p>
          <a:p>
            <a:pPr>
              <a:lnSpc>
                <a:spcPct val="90000"/>
              </a:lnSpc>
            </a:pPr>
            <a:r>
              <a:rPr lang="en-US" dirty="0"/>
              <a:t>VMP is also called MRP (marginal revenue product). Think of this as the amount of revenue each additional worker can generate.</a:t>
            </a:r>
          </a:p>
          <a:p>
            <a:pPr>
              <a:lnSpc>
                <a:spcPct val="90000"/>
              </a:lnSpc>
            </a:pPr>
            <a:endParaRPr lang="en-US" dirty="0"/>
          </a:p>
          <a:p>
            <a:pPr>
              <a:lnSpc>
                <a:spcPct val="90000"/>
              </a:lnSpc>
            </a:pPr>
            <a:r>
              <a:rPr lang="en-US" dirty="0"/>
              <a:t>Labor demanded by the firm depends on the value of the marginal product that is produced. If a worker </a:t>
            </a:r>
            <a:r>
              <a:rPr lang="en-US" dirty="0" err="1"/>
              <a:t>doesn</a:t>
            </a:r>
            <a:r>
              <a:rPr lang="ja-JP" altLang="en-US" dirty="0"/>
              <a:t>’</a:t>
            </a:r>
            <a:r>
              <a:rPr lang="en-US" altLang="ja-JP" dirty="0"/>
              <a:t>t generate enough revenue, the firm won</a:t>
            </a:r>
            <a:r>
              <a:rPr lang="ja-JP" altLang="en-US" dirty="0"/>
              <a:t>’</a:t>
            </a:r>
            <a:r>
              <a:rPr lang="en-US" altLang="ja-JP" dirty="0"/>
              <a:t>t hire that worker.</a:t>
            </a:r>
          </a:p>
          <a:p>
            <a:pPr>
              <a:lnSpc>
                <a:spcPct val="90000"/>
              </a:lnSpc>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000" b="1" i="1" dirty="0"/>
              <a:t>Lecture tip:</a:t>
            </a:r>
          </a:p>
          <a:p>
            <a:r>
              <a:rPr lang="en-US" sz="1000" i="1" dirty="0"/>
              <a:t>Click through the slide so that the missing elements in the table appear.</a:t>
            </a:r>
          </a:p>
          <a:p>
            <a:endParaRPr lang="en-US" sz="1000" dirty="0"/>
          </a:p>
          <a:p>
            <a:r>
              <a:rPr lang="en-US" sz="1000" dirty="0"/>
              <a:t>Price of the good being sold is P = $10.</a:t>
            </a:r>
          </a:p>
          <a:p>
            <a:endParaRPr lang="en-US" sz="1000" dirty="0"/>
          </a:p>
          <a:p>
            <a:r>
              <a:rPr lang="en-US" sz="1000" dirty="0"/>
              <a:t>First, explain the three columns with data before clicking through. </a:t>
            </a:r>
          </a:p>
          <a:p>
            <a:endParaRPr lang="en-US" sz="1000" dirty="0"/>
          </a:p>
          <a:p>
            <a:r>
              <a:rPr lang="en-US" sz="1000" dirty="0"/>
              <a:t>First click: </a:t>
            </a:r>
          </a:p>
          <a:p>
            <a:pPr marL="171450" indent="-171450">
              <a:buFont typeface="Arial" charset="0"/>
              <a:buChar char="•"/>
            </a:pPr>
            <a:r>
              <a:rPr lang="en-US" sz="1000" dirty="0"/>
              <a:t>Adds the MPL’s.</a:t>
            </a:r>
          </a:p>
          <a:p>
            <a:pPr marL="171450" indent="-171450">
              <a:buFont typeface="Arial" charset="0"/>
              <a:buChar char="•"/>
            </a:pPr>
            <a:r>
              <a:rPr lang="en-US" sz="1000" dirty="0"/>
              <a:t>Ask students where diminishing returns sets in (with the third worker).</a:t>
            </a:r>
          </a:p>
          <a:p>
            <a:r>
              <a:rPr lang="en-US" sz="1000" dirty="0"/>
              <a:t>Second click: </a:t>
            </a:r>
          </a:p>
          <a:p>
            <a:pPr marL="171450" indent="-171450">
              <a:buFont typeface="Arial" charset="0"/>
              <a:buChar char="•"/>
            </a:pPr>
            <a:r>
              <a:rPr lang="en-US" sz="1000" dirty="0"/>
              <a:t>Adds the VMPL’s: P = $10</a:t>
            </a:r>
          </a:p>
          <a:p>
            <a:r>
              <a:rPr lang="en-US" sz="1000" dirty="0"/>
              <a:t>Third click: </a:t>
            </a:r>
          </a:p>
          <a:p>
            <a:pPr marL="171450" indent="-171450">
              <a:buFont typeface="Arial" charset="0"/>
              <a:buChar char="•"/>
            </a:pPr>
            <a:r>
              <a:rPr lang="en-US" sz="1000" dirty="0"/>
              <a:t>Adds the Marginal Profit Column</a:t>
            </a:r>
          </a:p>
          <a:p>
            <a:endParaRPr lang="en-US" sz="1000" dirty="0"/>
          </a:p>
          <a:p>
            <a:r>
              <a:rPr lang="en-US" sz="1000" dirty="0"/>
              <a:t>How many workers will the firm hire?</a:t>
            </a:r>
          </a:p>
          <a:p>
            <a:pPr marL="171450" indent="-171450">
              <a:buFont typeface="Arial" charset="0"/>
              <a:buChar char="•"/>
            </a:pPr>
            <a:r>
              <a:rPr lang="en-US" sz="1000" dirty="0"/>
              <a:t>5. At this point the VMPL is just equal to the wage paid.</a:t>
            </a:r>
          </a:p>
          <a:p>
            <a:endParaRPr lang="en-US" sz="1000" dirty="0"/>
          </a:p>
          <a:p>
            <a:r>
              <a:rPr lang="en-US" sz="1000" dirty="0"/>
              <a:t>Why hire the fifth worker if her marginal profit is $0?</a:t>
            </a:r>
          </a:p>
          <a:p>
            <a:pPr marL="171450" indent="-171450">
              <a:buFont typeface="Arial" charset="0"/>
              <a:buChar char="•"/>
            </a:pPr>
            <a:r>
              <a:rPr lang="en-US" sz="1000" dirty="0"/>
              <a:t>Could hire the worker part-time.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ＭＳ Ｐゴシック" pitchFamily="-107" charset="-128"/>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lvl1pPr marL="0" indent="0">
              <a:buNone/>
              <a:defRPr sz="2400"/>
            </a:lvl1pPr>
            <a:lvl2pPr marL="914400" indent="-457200">
              <a:buFont typeface="Arial" panose="020B0604020202020204" pitchFamily="34" charset="0"/>
              <a:buChar char="•"/>
              <a:defRPr sz="2400"/>
            </a:lvl2pPr>
          </a:lstStyle>
          <a:p>
            <a:pPr lvl="0"/>
            <a:r>
              <a:rPr lang="en-US" dirty="0" smtClean="0"/>
              <a:t>Click to edit Master </a:t>
            </a:r>
            <a:r>
              <a:rPr lang="en-US" smtClean="0"/>
              <a:t>text styles</a:t>
            </a:r>
          </a:p>
          <a:p>
            <a:pPr lvl="1"/>
            <a:r>
              <a:rPr lang="en-US" smtClean="0"/>
              <a:t>Second </a:t>
            </a:r>
            <a:r>
              <a:rPr lang="en-US" dirty="0" smtClean="0"/>
              <a:t>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3.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614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38" r:id="rId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71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54" r:id="rId1"/>
    <p:sldLayoutId id="2147484355" r:id="rId2"/>
  </p:sldLayoutIdLst>
  <p:timing>
    <p:tnLst>
      <p:par>
        <p:cTn id="1" dur="indefinite" restart="never" nodeType="tmRoot"/>
      </p:par>
    </p:tnLst>
  </p:timing>
  <p:txStyles>
    <p:titleStyle>
      <a:lvl1pPr algn="l" defTabSz="457200" rtl="0" eaLnBrk="0" fontAlgn="base" hangingPunct="0">
        <a:spcBef>
          <a:spcPct val="0"/>
        </a:spcBef>
        <a:spcAft>
          <a:spcPct val="0"/>
        </a:spcAft>
        <a:defRPr sz="36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defRPr sz="2400" kern="1200">
          <a:solidFill>
            <a:schemeClr val="tx1"/>
          </a:solidFill>
          <a:latin typeface="Arial"/>
          <a:ea typeface="MS PGothic" pitchFamily="34" charset="-128"/>
          <a:cs typeface="Arial"/>
        </a:defRPr>
      </a:lvl1pPr>
      <a:lvl2pPr marL="800100" indent="-342900" algn="l" defTabSz="457200" rtl="0" eaLnBrk="0" fontAlgn="base" hangingPunct="0">
        <a:spcBef>
          <a:spcPct val="20000"/>
        </a:spcBef>
        <a:spcAft>
          <a:spcPct val="0"/>
        </a:spcAft>
        <a:buFont typeface="Arial" pitchFamily="-107" charset="0"/>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hyperlink" Target="https://iig.wwnorton.com/prinecomi2/full/page/494_labor_demand_in_wimbledon" TargetMode="External"/><Relationship Id="rId4" Type="http://schemas.openxmlformats.org/officeDocument/2006/relationships/image" Target="../media/image13.emf"/><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iig.wwnorton.com/prinecomi2/full/page/491_labor_in_the_legend_of_john_henrys_hammer" TargetMode="External"/><Relationship Id="rId4" Type="http://schemas.openxmlformats.org/officeDocument/2006/relationships/image" Target="../media/image13.emf"/><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iig.wwnorton.com/prinecomi2/full/page/498_productivity_in_the_office" TargetMode="External"/><Relationship Id="rId4" Type="http://schemas.openxmlformats.org/officeDocument/2006/relationships/image" Target="../media/image13.emf"/><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3.jpeg"/><Relationship Id="rId6" Type="http://schemas.openxmlformats.org/officeDocument/2006/relationships/image" Target="../media/image26.jpeg"/><Relationship Id="rId7" Type="http://schemas.openxmlformats.org/officeDocument/2006/relationships/image" Target="../media/image27.jpe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iig.wwnorton.com/prinecomi2/full/page/496_labor_markets_in_a_day_without_a_mexican" TargetMode="External"/><Relationship Id="rId4" Type="http://schemas.openxmlformats.org/officeDocument/2006/relationships/image" Target="../media/image13.emf"/><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1" Type="http://schemas.openxmlformats.org/officeDocument/2006/relationships/image" Target="../media/image36.jpeg"/><Relationship Id="rId12" Type="http://schemas.openxmlformats.org/officeDocument/2006/relationships/image" Target="../media/image37.jpeg"/><Relationship Id="rId13" Type="http://schemas.openxmlformats.org/officeDocument/2006/relationships/image" Target="../media/image38.jpeg"/><Relationship Id="rId14" Type="http://schemas.openxmlformats.org/officeDocument/2006/relationships/image" Target="../media/image39.jpeg"/><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image" Target="../media/image35.jpeg"/></Relationships>
</file>

<file path=ppt/slides/_rels/slide29.xml.rels><?xml version="1.0" encoding="UTF-8" standalone="yes"?>
<Relationships xmlns="http://schemas.openxmlformats.org/package/2006/relationships"><Relationship Id="rId11" Type="http://schemas.openxmlformats.org/officeDocument/2006/relationships/image" Target="../media/image48.jpeg"/><Relationship Id="rId12" Type="http://schemas.openxmlformats.org/officeDocument/2006/relationships/image" Target="../media/image49.jpeg"/><Relationship Id="rId13" Type="http://schemas.openxmlformats.org/officeDocument/2006/relationships/image" Target="../media/image50.jpeg"/><Relationship Id="rId14" Type="http://schemas.openxmlformats.org/officeDocument/2006/relationships/image" Target="../media/image51.jpeg"/><Relationship Id="rId15" Type="http://schemas.openxmlformats.org/officeDocument/2006/relationships/image" Target="../media/image52.jpeg"/><Relationship Id="rId16" Type="http://schemas.openxmlformats.org/officeDocument/2006/relationships/image" Target="../media/image53.jpeg"/><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8" Type="http://schemas.openxmlformats.org/officeDocument/2006/relationships/image" Target="../media/image45.jpeg"/><Relationship Id="rId9" Type="http://schemas.openxmlformats.org/officeDocument/2006/relationships/image" Target="../media/image46.jpeg"/><Relationship Id="rId10"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image" Target="../media/image62.jpeg"/><Relationship Id="rId12" Type="http://schemas.openxmlformats.org/officeDocument/2006/relationships/image" Target="../media/image63.jpeg"/><Relationship Id="rId13" Type="http://schemas.openxmlformats.org/officeDocument/2006/relationships/image" Target="../media/image64.jpeg"/><Relationship Id="rId14" Type="http://schemas.openxmlformats.org/officeDocument/2006/relationships/image" Target="../media/image65.jpeg"/><Relationship Id="rId15" Type="http://schemas.openxmlformats.org/officeDocument/2006/relationships/image" Target="../media/image66.jpeg"/><Relationship Id="rId16" Type="http://schemas.openxmlformats.org/officeDocument/2006/relationships/image" Target="../media/image67.jpeg"/><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6" Type="http://schemas.openxmlformats.org/officeDocument/2006/relationships/image" Target="../media/image57.jpeg"/><Relationship Id="rId7" Type="http://schemas.openxmlformats.org/officeDocument/2006/relationships/image" Target="../media/image58.jpeg"/><Relationship Id="rId8" Type="http://schemas.openxmlformats.org/officeDocument/2006/relationships/image" Target="../media/image59.jpeg"/><Relationship Id="rId9" Type="http://schemas.openxmlformats.org/officeDocument/2006/relationships/image" Target="../media/image60.jpeg"/><Relationship Id="rId10" Type="http://schemas.openxmlformats.org/officeDocument/2006/relationships/image" Target="../media/image6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https://iig.wwnorton.com/prinecomi2/full/page/501_outsourcing_in_outsourced" TargetMode="External"/><Relationship Id="rId4" Type="http://schemas.openxmlformats.org/officeDocument/2006/relationships/image" Target="../media/image68.jpeg"/><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s://iig.wwnorton.com/prinecomi2/full/page/503_outsourcing_in_big_box_mart" TargetMode="External"/><Relationship Id="rId4" Type="http://schemas.openxmlformats.org/officeDocument/2006/relationships/image" Target="../media/image13.emf"/><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6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1" Type="http://schemas.openxmlformats.org/officeDocument/2006/relationships/image" Target="../media/image78.jpeg"/><Relationship Id="rId12" Type="http://schemas.openxmlformats.org/officeDocument/2006/relationships/image" Target="../media/image79.jpeg"/><Relationship Id="rId13" Type="http://schemas.openxmlformats.org/officeDocument/2006/relationships/image" Target="../media/image80.jpeg"/><Relationship Id="rId14" Type="http://schemas.openxmlformats.org/officeDocument/2006/relationships/image" Target="../media/image81.jpeg"/><Relationship Id="rId15" Type="http://schemas.openxmlformats.org/officeDocument/2006/relationships/image" Target="../media/image82.jpeg"/><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70.jpeg"/><Relationship Id="rId4" Type="http://schemas.openxmlformats.org/officeDocument/2006/relationships/image" Target="../media/image71.jpeg"/><Relationship Id="rId5" Type="http://schemas.openxmlformats.org/officeDocument/2006/relationships/image" Target="../media/image72.jpeg"/><Relationship Id="rId6" Type="http://schemas.openxmlformats.org/officeDocument/2006/relationships/image" Target="../media/image73.jpeg"/><Relationship Id="rId7" Type="http://schemas.openxmlformats.org/officeDocument/2006/relationships/image" Target="../media/image74.jpeg"/><Relationship Id="rId8" Type="http://schemas.openxmlformats.org/officeDocument/2006/relationships/image" Target="../media/image75.jpeg"/><Relationship Id="rId9" Type="http://schemas.openxmlformats.org/officeDocument/2006/relationships/image" Target="../media/image76.jpeg"/><Relationship Id="rId10" Type="http://schemas.openxmlformats.org/officeDocument/2006/relationships/image" Target="../media/image7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s://iig.wwnorton.com/prinecomi2/full/page/506_outsourcing_in_john_stossel_outsourcing" TargetMode="External"/><Relationship Id="rId4" Type="http://schemas.openxmlformats.org/officeDocument/2006/relationships/image" Target="../media/image13.emf"/><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8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image" Target="../media/image85.jpeg"/><Relationship Id="rId5" Type="http://schemas.openxmlformats.org/officeDocument/2006/relationships/image" Target="../media/image86.jpeg"/><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8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8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8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9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The Demand and Supply of Resources</a:t>
            </a:r>
          </a:p>
        </p:txBody>
      </p:sp>
      <p:sp>
        <p:nvSpPr>
          <p:cNvPr id="13314"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2"/>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Value of the Marginal Product</a:t>
            </a:r>
            <a:endParaRPr lang="en-US">
              <a:latin typeface="Arial" pitchFamily="-107" charset="0"/>
              <a:cs typeface="Arial" pitchFamily="-107" charset="0"/>
            </a:endParaRPr>
          </a:p>
        </p:txBody>
      </p:sp>
      <p:pic>
        <p:nvPicPr>
          <p:cNvPr id="4" name="Picture 3" descr="A graph that shows the value of the marginal product. The x axis represents quantity of workers hired ranging from 1 to 5. The y axis represents value of marginal product ranging from 100 dollars to 500 dollars. The market wage is shown by a straight line with slope of zero at 100 dollars per day. The value of the marginal product is also known as the firm's labor demand curve. It is shown as a line with negative slope that intersects the market wage line at 5 workers and 100 dollars. There are double headed arrows that represent the value of the marginal product, and they extend from the Market Wage curve towards the labor demand curve at each quantity of workers hired. As the number of workers hired increases, the value of the marginal product decreases."/>
          <p:cNvPicPr>
            <a:picLocks noChangeAspect="1"/>
          </p:cNvPicPr>
          <p:nvPr/>
        </p:nvPicPr>
        <p:blipFill>
          <a:blip r:embed="rId3"/>
          <a:srcRect t="4867" b="3125"/>
          <a:stretch>
            <a:fillRect/>
          </a:stretch>
        </p:blipFill>
        <p:spPr>
          <a:xfrm>
            <a:off x="304800" y="1243502"/>
            <a:ext cx="8534400" cy="530031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0"/>
            <a:ext cx="8382000" cy="1527175"/>
          </a:xfrm>
        </p:spPr>
        <p:txBody>
          <a:bodyPr/>
          <a:lstStyle/>
          <a:p>
            <a:r>
              <a:rPr lang="en-US">
                <a:latin typeface="Helvetica Neue" pitchFamily="-107" charset="0"/>
                <a:cs typeface="Arial" pitchFamily="-107" charset="0"/>
              </a:rPr>
              <a:t>Changes in the Demand</a:t>
            </a:r>
            <a:br>
              <a:rPr lang="en-US">
                <a:latin typeface="Helvetica Neue" pitchFamily="-107" charset="0"/>
                <a:cs typeface="Arial" pitchFamily="-107" charset="0"/>
              </a:rPr>
            </a:br>
            <a:r>
              <a:rPr lang="en-US">
                <a:latin typeface="Helvetica Neue" pitchFamily="-107" charset="0"/>
                <a:cs typeface="Arial" pitchFamily="-107" charset="0"/>
              </a:rPr>
              <a:t> for Labor</a:t>
            </a:r>
          </a:p>
        </p:txBody>
      </p:sp>
      <p:sp>
        <p:nvSpPr>
          <p:cNvPr id="15363" name="Content Placeholder 2"/>
          <p:cNvSpPr>
            <a:spLocks noGrp="1"/>
          </p:cNvSpPr>
          <p:nvPr>
            <p:ph idx="1"/>
          </p:nvPr>
        </p:nvSpPr>
        <p:spPr>
          <a:xfrm>
            <a:off x="368300" y="1624013"/>
            <a:ext cx="8318500" cy="5043487"/>
          </a:xfrm>
        </p:spPr>
        <p:txBody>
          <a:bodyPr/>
          <a:lstStyle/>
          <a:p>
            <a:pPr>
              <a:buFont typeface="Arial" pitchFamily="34" charset="0"/>
              <a:buChar char="•"/>
              <a:defRPr/>
            </a:pPr>
            <a:r>
              <a:rPr lang="en-US" altLang="en-US" sz="3200" dirty="0" smtClean="0">
                <a:latin typeface="Arial" pitchFamily="34" charset="0"/>
                <a:cs typeface="Arial" pitchFamily="34" charset="0"/>
              </a:rPr>
              <a:t>What two factors will change the demand for labor?</a:t>
            </a:r>
          </a:p>
          <a:p>
            <a:pPr marL="514350" indent="-514350">
              <a:buFont typeface="+mj-lt"/>
              <a:buAutoNum type="arabicPeriod"/>
              <a:defRPr/>
            </a:pPr>
            <a:r>
              <a:rPr lang="en-US" altLang="en-US" sz="2800" dirty="0" smtClean="0">
                <a:latin typeface="Arial" pitchFamily="34" charset="0"/>
                <a:cs typeface="Arial" pitchFamily="34" charset="0"/>
              </a:rPr>
              <a:t>Change in the demand for the product the firm produces.</a:t>
            </a:r>
          </a:p>
          <a:p>
            <a:pPr marL="514350" indent="-514350">
              <a:buFont typeface="+mj-lt"/>
              <a:buAutoNum type="arabicPeriod"/>
              <a:defRPr/>
            </a:pPr>
            <a:r>
              <a:rPr lang="en-US" altLang="en-US" sz="2800" dirty="0" smtClean="0">
                <a:latin typeface="Arial" pitchFamily="34" charset="0"/>
                <a:cs typeface="Arial" pitchFamily="34" charset="0"/>
              </a:rPr>
              <a:t>Change in the cost of producing the product.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 "/>
          <p:cNvPicPr>
            <a:picLocks noChangeAspect="1"/>
          </p:cNvPicPr>
          <p:nvPr/>
        </p:nvPicPr>
        <p:blipFill>
          <a:blip r:embed="rId3">
            <a:clrChange>
              <a:clrFrom>
                <a:srgbClr val="FFFFFF"/>
              </a:clrFrom>
              <a:clrTo>
                <a:srgbClr val="FFFFFF">
                  <a:alpha val="0"/>
                </a:srgbClr>
              </a:clrTo>
            </a:clrChange>
          </a:blip>
          <a:stretch>
            <a:fillRect/>
          </a:stretch>
        </p:blipFill>
        <p:spPr>
          <a:xfrm>
            <a:off x="3121651" y="3511787"/>
            <a:ext cx="219456" cy="2621280"/>
          </a:xfrm>
          <a:prstGeom prst="rect">
            <a:avLst/>
          </a:prstGeom>
        </p:spPr>
      </p:pic>
      <p:pic>
        <p:nvPicPr>
          <p:cNvPr id="26" name="Picture 25" descr=" "/>
          <p:cNvPicPr>
            <a:picLocks noChangeAspect="1"/>
          </p:cNvPicPr>
          <p:nvPr/>
        </p:nvPicPr>
        <p:blipFill>
          <a:blip r:embed="rId4">
            <a:clrChange>
              <a:clrFrom>
                <a:srgbClr val="FFFFFF"/>
              </a:clrFrom>
              <a:clrTo>
                <a:srgbClr val="FFFFFF">
                  <a:alpha val="0"/>
                </a:srgbClr>
              </a:clrTo>
            </a:clrChange>
          </a:blip>
          <a:stretch>
            <a:fillRect/>
          </a:stretch>
        </p:blipFill>
        <p:spPr>
          <a:xfrm>
            <a:off x="6517301" y="3520607"/>
            <a:ext cx="219456" cy="2621280"/>
          </a:xfrm>
          <a:prstGeom prst="rect">
            <a:avLst/>
          </a:prstGeom>
        </p:spPr>
      </p:pic>
      <p:sp>
        <p:nvSpPr>
          <p:cNvPr id="35848" name="Title 8"/>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The Labor Demand Curve</a:t>
            </a:r>
            <a:endParaRPr lang="en-US">
              <a:latin typeface="Arial" pitchFamily="-107" charset="0"/>
              <a:cs typeface="Arial" pitchFamily="-107" charset="0"/>
            </a:endParaRPr>
          </a:p>
        </p:txBody>
      </p:sp>
      <p:pic>
        <p:nvPicPr>
          <p:cNvPr id="20" name="Picture 19" descr=" "/>
          <p:cNvPicPr>
            <a:picLocks noChangeAspect="1"/>
          </p:cNvPicPr>
          <p:nvPr/>
        </p:nvPicPr>
        <p:blipFill>
          <a:blip r:embed="rId5">
            <a:clrChange>
              <a:clrFrom>
                <a:srgbClr val="FFFFFF"/>
              </a:clrFrom>
              <a:clrTo>
                <a:srgbClr val="FFFFFF">
                  <a:alpha val="0"/>
                </a:srgbClr>
              </a:clrTo>
            </a:clrChange>
          </a:blip>
          <a:stretch>
            <a:fillRect/>
          </a:stretch>
        </p:blipFill>
        <p:spPr>
          <a:xfrm>
            <a:off x="4864925" y="1316039"/>
            <a:ext cx="3633216" cy="4309872"/>
          </a:xfrm>
          <a:prstGeom prst="rect">
            <a:avLst/>
          </a:prstGeom>
        </p:spPr>
      </p:pic>
      <p:pic>
        <p:nvPicPr>
          <p:cNvPr id="24" name="Picture 23" descr="Figure 14.2 is titled The Labor Demand Curve with Wage of workers on the y axis and Quantity of workers for meals on the x axis. Curve D1 has an arrow pointing to the left at Curve D3 to denote a decrease in demand. The wage remains the same, but the quantity of workers for meals decreases. Curve D1 has another arrow pointing to the right at Curve D2 to show an increase in demand. The wage remains the same, but the quantity of workers for meals increases."/>
          <p:cNvPicPr>
            <a:picLocks noChangeAspect="1"/>
          </p:cNvPicPr>
          <p:nvPr/>
        </p:nvPicPr>
        <p:blipFill>
          <a:blip r:embed="rId6">
            <a:clrChange>
              <a:clrFrom>
                <a:srgbClr val="FFFFFF"/>
              </a:clrFrom>
              <a:clrTo>
                <a:srgbClr val="FFFFFF">
                  <a:alpha val="0"/>
                </a:srgbClr>
              </a:clrTo>
            </a:clrChange>
          </a:blip>
          <a:stretch>
            <a:fillRect/>
          </a:stretch>
        </p:blipFill>
        <p:spPr>
          <a:xfrm>
            <a:off x="304800" y="994920"/>
            <a:ext cx="8534400" cy="5626608"/>
          </a:xfrm>
          <a:prstGeom prst="rect">
            <a:avLst/>
          </a:prstGeom>
        </p:spPr>
      </p:pic>
      <p:pic>
        <p:nvPicPr>
          <p:cNvPr id="18" name="Picture 17" descr=" "/>
          <p:cNvPicPr>
            <a:picLocks noChangeAspect="1"/>
          </p:cNvPicPr>
          <p:nvPr/>
        </p:nvPicPr>
        <p:blipFill>
          <a:blip r:embed="rId7">
            <a:clrChange>
              <a:clrFrom>
                <a:srgbClr val="FFFFFF"/>
              </a:clrFrom>
              <a:clrTo>
                <a:srgbClr val="FFFFFF">
                  <a:alpha val="0"/>
                </a:srgbClr>
              </a:clrTo>
            </a:clrChange>
          </a:blip>
          <a:stretch>
            <a:fillRect/>
          </a:stretch>
        </p:blipFill>
        <p:spPr>
          <a:xfrm>
            <a:off x="3709027" y="1963802"/>
            <a:ext cx="2328672" cy="2913888"/>
          </a:xfrm>
          <a:prstGeom prst="rect">
            <a:avLst/>
          </a:prstGeom>
        </p:spPr>
      </p:pic>
      <p:pic>
        <p:nvPicPr>
          <p:cNvPr id="21" name="Picture 20" descr=" "/>
          <p:cNvPicPr>
            <a:picLocks noChangeAspect="1"/>
          </p:cNvPicPr>
          <p:nvPr/>
        </p:nvPicPr>
        <p:blipFill>
          <a:blip r:embed="rId8">
            <a:clrChange>
              <a:clrFrom>
                <a:srgbClr val="FFFFFF"/>
              </a:clrFrom>
              <a:clrTo>
                <a:srgbClr val="FFFFFF">
                  <a:alpha val="0"/>
                </a:srgbClr>
              </a:clrTo>
            </a:clrChange>
          </a:blip>
          <a:stretch>
            <a:fillRect/>
          </a:stretch>
        </p:blipFill>
        <p:spPr>
          <a:xfrm>
            <a:off x="4994302" y="3378392"/>
            <a:ext cx="1609344" cy="615696"/>
          </a:xfrm>
          <a:prstGeom prst="rect">
            <a:avLst/>
          </a:prstGeom>
        </p:spPr>
      </p:pic>
      <p:pic>
        <p:nvPicPr>
          <p:cNvPr id="22" name="Picture 21" descr=" "/>
          <p:cNvPicPr>
            <a:picLocks noChangeAspect="1"/>
          </p:cNvPicPr>
          <p:nvPr/>
        </p:nvPicPr>
        <p:blipFill>
          <a:blip r:embed="rId9">
            <a:clrChange>
              <a:clrFrom>
                <a:srgbClr val="FFFFFF"/>
              </a:clrFrom>
              <a:clrTo>
                <a:srgbClr val="FFFFFF">
                  <a:alpha val="0"/>
                </a:srgbClr>
              </a:clrTo>
            </a:clrChange>
          </a:blip>
          <a:stretch>
            <a:fillRect/>
          </a:stretch>
        </p:blipFill>
        <p:spPr>
          <a:xfrm>
            <a:off x="1499208" y="1342582"/>
            <a:ext cx="3749040" cy="4285488"/>
          </a:xfrm>
          <a:prstGeom prst="rect">
            <a:avLst/>
          </a:prstGeom>
        </p:spPr>
      </p:pic>
      <p:pic>
        <p:nvPicPr>
          <p:cNvPr id="23" name="Picture 22" descr=" "/>
          <p:cNvPicPr>
            <a:picLocks noChangeAspect="1"/>
          </p:cNvPicPr>
          <p:nvPr/>
        </p:nvPicPr>
        <p:blipFill>
          <a:blip r:embed="rId10">
            <a:clrChange>
              <a:clrFrom>
                <a:srgbClr val="FFFFFF"/>
              </a:clrFrom>
              <a:clrTo>
                <a:srgbClr val="FFFFFF">
                  <a:alpha val="0"/>
                </a:srgbClr>
              </a:clrTo>
            </a:clrChange>
          </a:blip>
          <a:stretch>
            <a:fillRect/>
          </a:stretch>
        </p:blipFill>
        <p:spPr>
          <a:xfrm>
            <a:off x="3286264" y="2997199"/>
            <a:ext cx="1767840" cy="6461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1000"/>
                                        <p:tgtEl>
                                          <p:spTgt spid="22"/>
                                        </p:tgtEl>
                                      </p:cBhvr>
                                    </p:animEffect>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right)">
                                      <p:cBhvr>
                                        <p:cTn id="29" dur="500"/>
                                        <p:tgtEl>
                                          <p:spTgt spid="23"/>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304800" y="301625"/>
            <a:ext cx="8229600" cy="857250"/>
          </a:xfrm>
        </p:spPr>
        <p:txBody>
          <a:bodyPr/>
          <a:lstStyle/>
          <a:p>
            <a:r>
              <a:rPr lang="en-US" sz="3200" dirty="0">
                <a:latin typeface="Helvetica Neue" pitchFamily="-107" charset="0"/>
                <a:cs typeface="Arial" pitchFamily="-107" charset="0"/>
              </a:rPr>
              <a:t>Deciding How Many Laborers to </a:t>
            </a:r>
            <a:r>
              <a:rPr lang="en-US" sz="3200" dirty="0" smtClean="0">
                <a:latin typeface="Helvetica Neue" pitchFamily="-107" charset="0"/>
                <a:cs typeface="Arial" pitchFamily="-107" charset="0"/>
              </a:rPr>
              <a:t>Hire</a:t>
            </a:r>
            <a:r>
              <a:rPr lang="en-US" altLang="x-none" sz="3200" dirty="0" smtClean="0">
                <a:latin typeface="Arial" charset="0"/>
                <a:ea typeface="MS PGothic" charset="-128"/>
                <a:cs typeface="Arial" charset="0"/>
              </a:rPr>
              <a:t>—</a:t>
            </a:r>
            <a:r>
              <a:rPr lang="en-US" altLang="x-none" sz="3200" dirty="0" smtClean="0">
                <a:latin typeface="Helvetica Neue" pitchFamily="-107" charset="0"/>
                <a:cs typeface="Arial" pitchFamily="-107" charset="0"/>
              </a:rPr>
              <a:t>2</a:t>
            </a:r>
            <a:r>
              <a:rPr lang="en-US" sz="3200" dirty="0" smtClean="0">
                <a:latin typeface="Helvetica Neue" pitchFamily="-107" charset="0"/>
                <a:cs typeface="Arial" pitchFamily="-107" charset="0"/>
              </a:rPr>
              <a:t> </a:t>
            </a:r>
            <a:endParaRPr lang="en-US" sz="3200" dirty="0">
              <a:latin typeface="Helvetica Neue" pitchFamily="-107" charset="0"/>
              <a:cs typeface="Arial" pitchFamily="-107" charset="0"/>
            </a:endParaRPr>
          </a:p>
        </p:txBody>
      </p:sp>
      <p:pic>
        <p:nvPicPr>
          <p:cNvPr id="4" name="Picture 3" descr="Table 14.1 shows the calculations for deciding how many laborers to hire. There are six columns and 8 rows. The column headers are: 1. Labor in number of workers, 2. Output in daily meals produced, 3. Marginal product of labor, given as delta output, 4. Value of marginal product of labor, given as the price of 10 dollars times marginal product of labor, 5. Wage (daily), and 6. Marginal profit, given as the value of the marginal product of labor minus wage."/>
          <p:cNvPicPr>
            <a:picLocks noChangeAspect="1"/>
          </p:cNvPicPr>
          <p:nvPr/>
        </p:nvPicPr>
        <p:blipFill>
          <a:blip r:embed="rId3"/>
          <a:srcRect b="3532"/>
          <a:stretch>
            <a:fillRect/>
          </a:stretch>
        </p:blipFill>
        <p:spPr>
          <a:xfrm>
            <a:off x="304800" y="2013050"/>
            <a:ext cx="8534400" cy="426936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Wimbledon</a:t>
            </a:r>
          </a:p>
        </p:txBody>
      </p:sp>
      <p:sp>
        <p:nvSpPr>
          <p:cNvPr id="39938" name="Content Placeholder 2"/>
          <p:cNvSpPr>
            <a:spLocks noGrp="1"/>
          </p:cNvSpPr>
          <p:nvPr>
            <p:ph idx="1"/>
          </p:nvPr>
        </p:nvSpPr>
        <p:spPr>
          <a:xfrm>
            <a:off x="457200" y="1712913"/>
            <a:ext cx="8229600" cy="4895850"/>
          </a:xfrm>
        </p:spPr>
        <p:txBody>
          <a:bodyPr/>
          <a:lstStyle/>
          <a:p>
            <a:pPr>
              <a:buFontTx/>
              <a:buChar char="•"/>
            </a:pPr>
            <a:r>
              <a:rPr lang="en-US" sz="2800">
                <a:latin typeface="Arial" pitchFamily="-107" charset="0"/>
                <a:cs typeface="Arial" pitchFamily="-107" charset="0"/>
              </a:rPr>
              <a:t>Labor demand</a:t>
            </a:r>
          </a:p>
        </p:txBody>
      </p:sp>
      <p:pic>
        <p:nvPicPr>
          <p:cNvPr id="39939" name="Picture 4" descr="Tip #494: Labor Demand in Wimbledon">
            <a:hlinkClick r:id="rId3"/>
          </p:cNvPr>
          <p:cNvPicPr>
            <a:picLocks noChangeAspect="1"/>
          </p:cNvPicPr>
          <p:nvPr/>
        </p:nvPicPr>
        <p:blipFill>
          <a:blip r:embed="rId4"/>
          <a:srcRect l="20306" t="18303" r="22078" b="25455"/>
          <a:stretch>
            <a:fillRect/>
          </a:stretch>
        </p:blipFill>
        <p:spPr bwMode="auto">
          <a:xfrm>
            <a:off x="3797300" y="3146425"/>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229600" cy="1527175"/>
          </a:xfrm>
        </p:spPr>
        <p:txBody>
          <a:bodyPr/>
          <a:lstStyle/>
          <a:p>
            <a:r>
              <a:rPr lang="en-US" sz="3600" dirty="0">
                <a:latin typeface="Arial" pitchFamily="-107" charset="0"/>
                <a:cs typeface="Arial" pitchFamily="-107" charset="0"/>
              </a:rPr>
              <a:t>Economics in Johnny Cash’s “The Legend of John Henry’s Hammer”</a:t>
            </a:r>
          </a:p>
        </p:txBody>
      </p:sp>
      <p:sp>
        <p:nvSpPr>
          <p:cNvPr id="41986" name="Content Placeholder 2"/>
          <p:cNvSpPr>
            <a:spLocks noGrp="1"/>
          </p:cNvSpPr>
          <p:nvPr>
            <p:ph idx="1"/>
          </p:nvPr>
        </p:nvSpPr>
        <p:spPr>
          <a:xfrm>
            <a:off x="457200" y="1712913"/>
            <a:ext cx="8229600" cy="4895850"/>
          </a:xfrm>
        </p:spPr>
        <p:txBody>
          <a:bodyPr/>
          <a:lstStyle/>
          <a:p>
            <a:pPr>
              <a:buFontTx/>
              <a:buChar char="•"/>
            </a:pPr>
            <a:r>
              <a:rPr lang="en-US" sz="2800">
                <a:latin typeface="Arial" pitchFamily="-107" charset="0"/>
                <a:cs typeface="Arial" pitchFamily="-107" charset="0"/>
              </a:rPr>
              <a:t>Life was hard during the Industrial Revolution.</a:t>
            </a:r>
          </a:p>
        </p:txBody>
      </p:sp>
      <p:pic>
        <p:nvPicPr>
          <p:cNvPr id="41987" name="Picture 4" descr="Tip #491: Labor in Johnny Cash’s “The Legend of John Henry’s Hammer”">
            <a:hlinkClick r:id="rId3"/>
          </p:cNvPr>
          <p:cNvPicPr>
            <a:picLocks noChangeAspect="1"/>
          </p:cNvPicPr>
          <p:nvPr/>
        </p:nvPicPr>
        <p:blipFill>
          <a:blip r:embed="rId4"/>
          <a:srcRect l="20306" t="18303" r="22078" b="25455"/>
          <a:stretch>
            <a:fillRect/>
          </a:stretch>
        </p:blipFill>
        <p:spPr bwMode="auto">
          <a:xfrm>
            <a:off x="3797300" y="3146425"/>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0"/>
            <a:ext cx="8382000" cy="1527175"/>
          </a:xfrm>
        </p:spPr>
        <p:txBody>
          <a:bodyPr/>
          <a:lstStyle/>
          <a:p>
            <a:r>
              <a:rPr lang="en-US" dirty="0">
                <a:latin typeface="Helvetica Neue" pitchFamily="-107" charset="0"/>
                <a:cs typeface="Arial" pitchFamily="-107" charset="0"/>
              </a:rPr>
              <a:t>Changes in the Demand</a:t>
            </a:r>
            <a:br>
              <a:rPr lang="en-US" dirty="0">
                <a:latin typeface="Helvetica Neue" pitchFamily="-107" charset="0"/>
                <a:cs typeface="Arial" pitchFamily="-107" charset="0"/>
              </a:rPr>
            </a:br>
            <a:r>
              <a:rPr lang="en-US" dirty="0">
                <a:latin typeface="Helvetica Neue" pitchFamily="-107" charset="0"/>
                <a:cs typeface="Arial" pitchFamily="-107" charset="0"/>
              </a:rPr>
              <a:t> for </a:t>
            </a:r>
            <a:r>
              <a:rPr lang="en-US" dirty="0" smtClean="0">
                <a:latin typeface="Helvetica Neue" pitchFamily="-107" charset="0"/>
                <a:cs typeface="Arial" pitchFamily="-107" charset="0"/>
              </a:rPr>
              <a:t>Labor</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1 </a:t>
            </a:r>
            <a:endParaRPr lang="en-US" dirty="0">
              <a:latin typeface="Helvetica Neue" pitchFamily="-107" charset="0"/>
              <a:cs typeface="Arial" pitchFamily="-107" charset="0"/>
            </a:endParaRPr>
          </a:p>
        </p:txBody>
      </p:sp>
      <p:sp>
        <p:nvSpPr>
          <p:cNvPr id="16387" name="Content Placeholder 2"/>
          <p:cNvSpPr>
            <a:spLocks noGrp="1"/>
          </p:cNvSpPr>
          <p:nvPr>
            <p:ph idx="1"/>
          </p:nvPr>
        </p:nvSpPr>
        <p:spPr>
          <a:xfrm>
            <a:off x="368300" y="1700213"/>
            <a:ext cx="8318500" cy="1677987"/>
          </a:xfrm>
        </p:spPr>
        <p:txBody>
          <a:bodyPr/>
          <a:lstStyle/>
          <a:p>
            <a:r>
              <a:rPr lang="en-US" sz="2800">
                <a:latin typeface="Arial" pitchFamily="-107" charset="0"/>
                <a:cs typeface="Arial" pitchFamily="-107" charset="0"/>
              </a:rPr>
              <a:t>Changes in technology can have two effects:</a:t>
            </a:r>
          </a:p>
          <a:p>
            <a:pPr lvl="1"/>
            <a:r>
              <a:rPr lang="en-US" sz="2400">
                <a:latin typeface="Arial" pitchFamily="-107" charset="0"/>
                <a:cs typeface="Arial" pitchFamily="-107" charset="0"/>
              </a:rPr>
              <a:t>New low-cost technology can substitute for workers</a:t>
            </a:r>
          </a:p>
          <a:p>
            <a:pPr lvl="1"/>
            <a:r>
              <a:rPr lang="en-US" sz="2400">
                <a:latin typeface="Arial" pitchFamily="-107" charset="0"/>
                <a:cs typeface="Arial" pitchFamily="-107" charset="0"/>
              </a:rPr>
              <a:t>More technology will decrease the demand for labor</a:t>
            </a:r>
          </a:p>
        </p:txBody>
      </p:sp>
      <p:pic>
        <p:nvPicPr>
          <p:cNvPr id="44035" name="Picture 4" descr="A John Deere tree harvester saws through a downed tree."/>
          <p:cNvPicPr>
            <a:picLocks noChangeAspect="1" noChangeArrowheads="1"/>
          </p:cNvPicPr>
          <p:nvPr/>
        </p:nvPicPr>
        <p:blipFill>
          <a:blip r:embed="rId3"/>
          <a:srcRect/>
          <a:stretch>
            <a:fillRect/>
          </a:stretch>
        </p:blipFill>
        <p:spPr bwMode="auto">
          <a:xfrm>
            <a:off x="1987550" y="3230563"/>
            <a:ext cx="5168900" cy="3319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0"/>
            <a:ext cx="8382000" cy="1527175"/>
          </a:xfrm>
        </p:spPr>
        <p:txBody>
          <a:bodyPr/>
          <a:lstStyle/>
          <a:p>
            <a:r>
              <a:rPr lang="en-US" dirty="0">
                <a:latin typeface="Helvetica Neue" pitchFamily="-107" charset="0"/>
                <a:cs typeface="Arial" pitchFamily="-107" charset="0"/>
              </a:rPr>
              <a:t>Changes in the Demand</a:t>
            </a:r>
            <a:br>
              <a:rPr lang="en-US" dirty="0">
                <a:latin typeface="Helvetica Neue" pitchFamily="-107" charset="0"/>
                <a:cs typeface="Arial" pitchFamily="-107" charset="0"/>
              </a:rPr>
            </a:br>
            <a:r>
              <a:rPr lang="en-US" dirty="0">
                <a:latin typeface="Helvetica Neue" pitchFamily="-107" charset="0"/>
                <a:cs typeface="Arial" pitchFamily="-107" charset="0"/>
              </a:rPr>
              <a:t> for </a:t>
            </a:r>
            <a:r>
              <a:rPr lang="en-US" dirty="0" smtClean="0">
                <a:latin typeface="Helvetica Neue" pitchFamily="-107" charset="0"/>
                <a:cs typeface="Arial" pitchFamily="-107" charset="0"/>
              </a:rPr>
              <a:t>Labor</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2 </a:t>
            </a:r>
            <a:endParaRPr lang="en-US" dirty="0">
              <a:latin typeface="Helvetica Neue" pitchFamily="-107" charset="0"/>
              <a:cs typeface="Arial" pitchFamily="-107" charset="0"/>
            </a:endParaRPr>
          </a:p>
        </p:txBody>
      </p:sp>
      <p:sp>
        <p:nvSpPr>
          <p:cNvPr id="17411" name="Content Placeholder 2"/>
          <p:cNvSpPr>
            <a:spLocks noGrp="1"/>
          </p:cNvSpPr>
          <p:nvPr>
            <p:ph idx="1"/>
          </p:nvPr>
        </p:nvSpPr>
        <p:spPr>
          <a:xfrm>
            <a:off x="368300" y="1714500"/>
            <a:ext cx="8318500" cy="4813300"/>
          </a:xfrm>
        </p:spPr>
        <p:txBody>
          <a:bodyPr/>
          <a:lstStyle/>
          <a:p>
            <a:r>
              <a:rPr lang="en-US" sz="2800">
                <a:latin typeface="Arial" pitchFamily="-107" charset="0"/>
                <a:cs typeface="Arial" pitchFamily="-107" charset="0"/>
              </a:rPr>
              <a:t>Technology replacing labor: good or bad?</a:t>
            </a:r>
          </a:p>
          <a:p>
            <a:r>
              <a:rPr lang="en-US" sz="2800">
                <a:latin typeface="Arial" pitchFamily="-107" charset="0"/>
                <a:cs typeface="Arial" pitchFamily="-107" charset="0"/>
              </a:rPr>
              <a:t>Short run</a:t>
            </a:r>
          </a:p>
          <a:p>
            <a:pPr lvl="1"/>
            <a:r>
              <a:rPr lang="en-US" sz="2400">
                <a:latin typeface="Arial" pitchFamily="-107" charset="0"/>
                <a:cs typeface="Arial" pitchFamily="-107" charset="0"/>
              </a:rPr>
              <a:t>May seem bad if workers lose jobs</a:t>
            </a:r>
          </a:p>
          <a:p>
            <a:r>
              <a:rPr lang="en-US" sz="2800">
                <a:latin typeface="Arial" pitchFamily="-107" charset="0"/>
                <a:cs typeface="Arial" pitchFamily="-107" charset="0"/>
              </a:rPr>
              <a:t>Long run</a:t>
            </a:r>
          </a:p>
          <a:p>
            <a:pPr lvl="1"/>
            <a:r>
              <a:rPr lang="en-US" sz="2400">
                <a:latin typeface="Arial" pitchFamily="-107" charset="0"/>
                <a:cs typeface="Arial" pitchFamily="-107" charset="0"/>
              </a:rPr>
              <a:t>Society benefits!  Production is cheaper and safer.</a:t>
            </a:r>
          </a:p>
          <a:p>
            <a:pPr lvl="1"/>
            <a:r>
              <a:rPr lang="en-US" sz="2400">
                <a:latin typeface="Arial" pitchFamily="-107" charset="0"/>
                <a:cs typeface="Arial" pitchFamily="-107" charset="0"/>
              </a:rPr>
              <a:t>Workers will hopefully find other jobs, allowing production in other sectors to increase.</a:t>
            </a:r>
          </a:p>
          <a:p>
            <a:pPr lvl="1"/>
            <a:r>
              <a:rPr lang="en-US" sz="2400">
                <a:latin typeface="Arial" pitchFamily="-107" charset="0"/>
                <a:cs typeface="Arial" pitchFamily="-107" charset="0"/>
              </a:rPr>
              <a:t>Society is harmed if we tried to save jobs being replaced by technology.</a:t>
            </a:r>
            <a:endParaRPr lang="en-US" sz="20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The Office</a:t>
            </a:r>
            <a:r>
              <a:rPr lang="en-US">
                <a:latin typeface="Arial" pitchFamily="-107" charset="0"/>
                <a:cs typeface="Arial" pitchFamily="-107" charset="0"/>
              </a:rPr>
              <a:t>, “The Initiation”</a:t>
            </a:r>
            <a:endParaRPr lang="en-US" i="1">
              <a:latin typeface="Arial" pitchFamily="-107" charset="0"/>
              <a:cs typeface="Arial" pitchFamily="-107" charset="0"/>
            </a:endParaRPr>
          </a:p>
        </p:txBody>
      </p:sp>
      <p:sp>
        <p:nvSpPr>
          <p:cNvPr id="48130" name="Content Placeholder 2"/>
          <p:cNvSpPr>
            <a:spLocks noGrp="1"/>
          </p:cNvSpPr>
          <p:nvPr>
            <p:ph idx="1"/>
          </p:nvPr>
        </p:nvSpPr>
        <p:spPr>
          <a:xfrm>
            <a:off x="228600" y="1635125"/>
            <a:ext cx="8624888" cy="1325563"/>
          </a:xfrm>
        </p:spPr>
        <p:txBody>
          <a:bodyPr/>
          <a:lstStyle/>
          <a:p>
            <a:r>
              <a:rPr lang="en-US" sz="3200">
                <a:latin typeface="Arial" pitchFamily="-107" charset="0"/>
                <a:cs typeface="Arial" pitchFamily="-107" charset="0"/>
              </a:rPr>
              <a:t>Free pretzels make more productive workers.</a:t>
            </a:r>
            <a:endParaRPr lang="en-US" sz="2800">
              <a:latin typeface="Arial" pitchFamily="-107" charset="0"/>
              <a:cs typeface="Arial" pitchFamily="-107" charset="0"/>
            </a:endParaRPr>
          </a:p>
        </p:txBody>
      </p:sp>
      <p:pic>
        <p:nvPicPr>
          <p:cNvPr id="48131" name="Picture 4" descr="Tip #498: Productivity in The Office, “The Initiation”">
            <a:hlinkClick r:id="rId3"/>
          </p:cNvPr>
          <p:cNvPicPr>
            <a:picLocks noChangeAspect="1"/>
          </p:cNvPicPr>
          <p:nvPr/>
        </p:nvPicPr>
        <p:blipFill>
          <a:blip r:embed="rId4"/>
          <a:srcRect l="20306" t="18303" r="22078" b="25455"/>
          <a:stretch>
            <a:fillRect/>
          </a:stretch>
        </p:blipFill>
        <p:spPr bwMode="auto">
          <a:xfrm>
            <a:off x="3797300" y="3403600"/>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382000" cy="1527175"/>
          </a:xfrm>
        </p:spPr>
        <p:txBody>
          <a:bodyPr/>
          <a:lstStyle/>
          <a:p>
            <a:r>
              <a:rPr lang="en-US">
                <a:latin typeface="Arial" pitchFamily="-107" charset="0"/>
                <a:cs typeface="Arial" pitchFamily="-107" charset="0"/>
              </a:rPr>
              <a:t>Where Does the Supply of Labor Come From?</a:t>
            </a:r>
            <a:endParaRPr lang="en-US">
              <a:latin typeface="Helvetica Neue" pitchFamily="-107" charset="0"/>
              <a:cs typeface="Arial" pitchFamily="-107" charset="0"/>
            </a:endParaRPr>
          </a:p>
        </p:txBody>
      </p:sp>
      <p:sp>
        <p:nvSpPr>
          <p:cNvPr id="19459" name="Content Placeholder 2"/>
          <p:cNvSpPr>
            <a:spLocks noGrp="1"/>
          </p:cNvSpPr>
          <p:nvPr>
            <p:ph idx="1"/>
          </p:nvPr>
        </p:nvSpPr>
        <p:spPr>
          <a:xfrm>
            <a:off x="368300" y="1624013"/>
            <a:ext cx="8318500" cy="5043487"/>
          </a:xfrm>
        </p:spPr>
        <p:txBody>
          <a:bodyPr/>
          <a:lstStyle/>
          <a:p>
            <a:r>
              <a:rPr lang="en-US" sz="3200" dirty="0">
                <a:latin typeface="Arial" pitchFamily="-107" charset="0"/>
                <a:cs typeface="Arial" pitchFamily="-107" charset="0"/>
              </a:rPr>
              <a:t>What happens to the quantity of labor supplied as the wage rate increases?</a:t>
            </a:r>
          </a:p>
          <a:p>
            <a:endParaRPr lang="en-US" sz="3200" dirty="0">
              <a:latin typeface="Arial" pitchFamily="-107" charset="0"/>
              <a:cs typeface="Arial" pitchFamily="-107" charset="0"/>
            </a:endParaRPr>
          </a:p>
          <a:p>
            <a:r>
              <a:rPr lang="en-US" sz="3200" dirty="0">
                <a:latin typeface="Arial" pitchFamily="-107" charset="0"/>
                <a:cs typeface="Arial" pitchFamily="-107" charset="0"/>
              </a:rPr>
              <a:t>What happens to the supply of labor as factors other than the wage change?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1527175"/>
          </a:xfrm>
        </p:spPr>
        <p:txBody>
          <a:bodyPr/>
          <a:lstStyle/>
          <a:p>
            <a:r>
              <a:rPr lang="en-US" dirty="0" smtClean="0">
                <a:latin typeface="Helvetica Neue" pitchFamily="-107" charset="0"/>
                <a:cs typeface="Arial" pitchFamily="-107" charset="0"/>
              </a:rPr>
              <a:t>Previously</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1 </a:t>
            </a:r>
            <a:endParaRPr lang="en-US" dirty="0">
              <a:latin typeface="Helvetica Neue" pitchFamily="-107" charset="0"/>
              <a:cs typeface="Arial" pitchFamily="-107" charset="0"/>
            </a:endParaRPr>
          </a:p>
        </p:txBody>
      </p:sp>
      <p:sp>
        <p:nvSpPr>
          <p:cNvPr id="2" name="Content Placeholder 2"/>
          <p:cNvSpPr>
            <a:spLocks noGrp="1"/>
          </p:cNvSpPr>
          <p:nvPr>
            <p:ph idx="1"/>
          </p:nvPr>
        </p:nvSpPr>
        <p:spPr>
          <a:xfrm>
            <a:off x="368300" y="1624013"/>
            <a:ext cx="8318500" cy="5043487"/>
          </a:xfrm>
        </p:spPr>
        <p:txBody>
          <a:bodyPr/>
          <a:lstStyle/>
          <a:p>
            <a:pPr eaLnBrk="1" hangingPunct="1"/>
            <a:r>
              <a:rPr lang="en-US" sz="2800">
                <a:latin typeface="Helvetica Neue" pitchFamily="-107" charset="0"/>
                <a:cs typeface="Arial" pitchFamily="-107" charset="0"/>
              </a:rPr>
              <a:t>Oligopoly structure</a:t>
            </a:r>
          </a:p>
          <a:p>
            <a:pPr lvl="1" eaLnBrk="1" hangingPunct="1"/>
            <a:r>
              <a:rPr lang="en-US" sz="2400">
                <a:latin typeface="Helvetica Neue" pitchFamily="-107" charset="0"/>
                <a:cs typeface="Arial" pitchFamily="-107" charset="0"/>
              </a:rPr>
              <a:t>A small number of firms; market is concentrated</a:t>
            </a:r>
          </a:p>
          <a:p>
            <a:pPr lvl="1" eaLnBrk="1" hangingPunct="1"/>
            <a:r>
              <a:rPr lang="en-US" sz="2400">
                <a:latin typeface="Helvetica Neue" pitchFamily="-107" charset="0"/>
                <a:cs typeface="Arial" pitchFamily="-107" charset="0"/>
              </a:rPr>
              <a:t>Products may be differentiated</a:t>
            </a:r>
          </a:p>
          <a:p>
            <a:pPr lvl="1" eaLnBrk="1" hangingPunct="1"/>
            <a:r>
              <a:rPr lang="en-US" sz="2400">
                <a:latin typeface="Helvetica Neue" pitchFamily="-107" charset="0"/>
                <a:cs typeface="Arial" pitchFamily="-107" charset="0"/>
              </a:rPr>
              <a:t>Barriers to entry</a:t>
            </a:r>
          </a:p>
          <a:p>
            <a:pPr eaLnBrk="1" hangingPunct="1"/>
            <a:r>
              <a:rPr lang="en-US" sz="2800">
                <a:latin typeface="Helvetica Neue" pitchFamily="-107" charset="0"/>
                <a:cs typeface="Arial" pitchFamily="-107" charset="0"/>
              </a:rPr>
              <a:t>Oligopoly performance</a:t>
            </a:r>
          </a:p>
          <a:p>
            <a:pPr lvl="1" eaLnBrk="1" hangingPunct="1"/>
            <a:r>
              <a:rPr lang="en-US" sz="2400">
                <a:latin typeface="Helvetica Neue" pitchFamily="-107" charset="0"/>
                <a:cs typeface="Arial" pitchFamily="-107" charset="0"/>
              </a:rPr>
              <a:t>Wide range: from competition to monopoly</a:t>
            </a:r>
          </a:p>
          <a:p>
            <a:pPr eaLnBrk="1" hangingPunct="1"/>
            <a:r>
              <a:rPr lang="en-US" sz="2800">
                <a:latin typeface="Helvetica Neue" pitchFamily="-107" charset="0"/>
                <a:cs typeface="Arial" pitchFamily="-107" charset="0"/>
              </a:rPr>
              <a:t>Game theory</a:t>
            </a:r>
          </a:p>
          <a:p>
            <a:pPr lvl="1" eaLnBrk="1" hangingPunct="1"/>
            <a:r>
              <a:rPr lang="en-US" sz="2400">
                <a:latin typeface="Helvetica Neue" pitchFamily="-107" charset="0"/>
                <a:cs typeface="Arial" pitchFamily="-107" charset="0"/>
              </a:rPr>
              <a:t>Used to model situations where there is mutual interdependence</a:t>
            </a:r>
          </a:p>
          <a:p>
            <a:pPr lvl="1" eaLnBrk="1" hangingPunct="1"/>
            <a:r>
              <a:rPr lang="en-US" sz="2400">
                <a:latin typeface="Helvetica Neue" pitchFamily="-107" charset="0"/>
                <a:cs typeface="Arial" pitchFamily="-107" charset="0"/>
              </a:rPr>
              <a:t>Dominant strategies and Nash equilibrium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382000" cy="1527175"/>
          </a:xfrm>
        </p:spPr>
        <p:txBody>
          <a:bodyPr/>
          <a:lstStyle/>
          <a:p>
            <a:r>
              <a:rPr lang="en-US" dirty="0">
                <a:latin typeface="Helvetica Neue" pitchFamily="-107" charset="0"/>
                <a:cs typeface="Arial" pitchFamily="-107" charset="0"/>
              </a:rPr>
              <a:t>Labor-Leisure </a:t>
            </a:r>
            <a:r>
              <a:rPr lang="en-US" dirty="0" smtClean="0">
                <a:latin typeface="Helvetica Neue" pitchFamily="-107" charset="0"/>
                <a:cs typeface="Arial" pitchFamily="-107" charset="0"/>
              </a:rPr>
              <a:t>Trade-off</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1 </a:t>
            </a:r>
            <a:endParaRPr lang="en-US" dirty="0">
              <a:latin typeface="Helvetica Neue" pitchFamily="-107" charset="0"/>
              <a:cs typeface="Arial" pitchFamily="-107" charset="0"/>
            </a:endParaRPr>
          </a:p>
        </p:txBody>
      </p:sp>
      <p:sp>
        <p:nvSpPr>
          <p:cNvPr id="20483" name="Content Placeholder 2"/>
          <p:cNvSpPr>
            <a:spLocks noGrp="1"/>
          </p:cNvSpPr>
          <p:nvPr>
            <p:ph idx="1"/>
          </p:nvPr>
        </p:nvSpPr>
        <p:spPr>
          <a:xfrm>
            <a:off x="368300" y="1624013"/>
            <a:ext cx="8318500" cy="5043487"/>
          </a:xfrm>
        </p:spPr>
        <p:txBody>
          <a:bodyPr/>
          <a:lstStyle/>
          <a:p>
            <a:r>
              <a:rPr lang="en-US" sz="3000" dirty="0">
                <a:latin typeface="Arial" pitchFamily="-107" charset="0"/>
                <a:cs typeface="Arial" pitchFamily="-107" charset="0"/>
              </a:rPr>
              <a:t>If wages rise, will you work more or less?</a:t>
            </a:r>
          </a:p>
          <a:p>
            <a:r>
              <a:rPr lang="en-US" sz="3000" dirty="0">
                <a:latin typeface="Arial" pitchFamily="-107" charset="0"/>
                <a:cs typeface="Arial" pitchFamily="-107" charset="0"/>
              </a:rPr>
              <a:t>Two effects:</a:t>
            </a:r>
          </a:p>
          <a:p>
            <a:pPr lvl="1"/>
            <a:r>
              <a:rPr lang="en-US" sz="2800" b="1" dirty="0" smtClean="0">
                <a:solidFill>
                  <a:srgbClr val="1492C7"/>
                </a:solidFill>
                <a:latin typeface="Arial" pitchFamily="-107" charset="0"/>
                <a:cs typeface="Arial" pitchFamily="-107" charset="0"/>
              </a:rPr>
              <a:t>Substitution effect</a:t>
            </a:r>
            <a:endParaRPr lang="en-US" sz="2800" b="1" dirty="0">
              <a:latin typeface="Arial" pitchFamily="-107" charset="0"/>
              <a:cs typeface="Arial" pitchFamily="-107" charset="0"/>
            </a:endParaRPr>
          </a:p>
          <a:p>
            <a:pPr lvl="2"/>
            <a:r>
              <a:rPr lang="en-US" sz="2600" dirty="0">
                <a:latin typeface="Helvetica Neue" pitchFamily="-107" charset="0"/>
                <a:ea typeface="Helvetica Neue" pitchFamily="-107" charset="0"/>
                <a:cs typeface="Helvetica Neue" pitchFamily="-107" charset="0"/>
              </a:rPr>
              <a:t>occurs when laborers work more hours at higher wages: substituting labor for leisure</a:t>
            </a:r>
            <a:endParaRPr lang="en-US" sz="2600" b="1" dirty="0">
              <a:latin typeface="Arial" pitchFamily="-107" charset="0"/>
              <a:ea typeface="Helvetica Neue" pitchFamily="-107" charset="0"/>
              <a:cs typeface="Helvetica Neue" pitchFamily="-107" charset="0"/>
            </a:endParaRPr>
          </a:p>
          <a:p>
            <a:pPr lvl="1"/>
            <a:r>
              <a:rPr lang="en-US" sz="2800" b="1" dirty="0" smtClean="0">
                <a:solidFill>
                  <a:srgbClr val="1492C7"/>
                </a:solidFill>
                <a:latin typeface="Arial" pitchFamily="-107" charset="0"/>
                <a:cs typeface="Arial" pitchFamily="-107" charset="0"/>
              </a:rPr>
              <a:t>Income </a:t>
            </a:r>
            <a:r>
              <a:rPr lang="en-US" sz="2800" b="1" dirty="0">
                <a:solidFill>
                  <a:srgbClr val="1492C7"/>
                </a:solidFill>
                <a:latin typeface="Arial" pitchFamily="-107" charset="0"/>
                <a:cs typeface="Arial" pitchFamily="-107" charset="0"/>
              </a:rPr>
              <a:t>effect</a:t>
            </a:r>
            <a:endParaRPr lang="en-US" sz="2800" b="1" dirty="0">
              <a:latin typeface="Arial" pitchFamily="-107" charset="0"/>
              <a:cs typeface="Arial" pitchFamily="-107" charset="0"/>
            </a:endParaRPr>
          </a:p>
          <a:p>
            <a:pPr lvl="2"/>
            <a:r>
              <a:rPr lang="en-US" sz="2600" dirty="0" smtClean="0">
                <a:latin typeface="Arial" pitchFamily="-107" charset="0"/>
                <a:ea typeface="Helvetica Neue" pitchFamily="-107" charset="0"/>
                <a:cs typeface="Helvetica Neue" pitchFamily="-107" charset="0"/>
              </a:rPr>
              <a:t>occurs </a:t>
            </a:r>
            <a:r>
              <a:rPr lang="en-US" sz="2600" dirty="0">
                <a:latin typeface="Arial" pitchFamily="-107" charset="0"/>
                <a:ea typeface="Helvetica Neue" pitchFamily="-107" charset="0"/>
                <a:cs typeface="Helvetica Neue" pitchFamily="-107" charset="0"/>
              </a:rPr>
              <a:t>when laborers work fewer hours at higher wages: with additional income they demand more leisure, so they work fewer hours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382000" cy="1527175"/>
          </a:xfrm>
        </p:spPr>
        <p:txBody>
          <a:bodyPr/>
          <a:lstStyle/>
          <a:p>
            <a:r>
              <a:rPr lang="en-US" dirty="0">
                <a:latin typeface="Helvetica Neue" pitchFamily="-107" charset="0"/>
                <a:cs typeface="Arial" pitchFamily="-107" charset="0"/>
              </a:rPr>
              <a:t>Labor-Leisure </a:t>
            </a:r>
            <a:r>
              <a:rPr lang="en-US" dirty="0" smtClean="0">
                <a:latin typeface="Helvetica Neue" pitchFamily="-107" charset="0"/>
                <a:cs typeface="Arial" pitchFamily="-107" charset="0"/>
              </a:rPr>
              <a:t>Trade-off</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2 </a:t>
            </a:r>
            <a:endParaRPr lang="en-US" dirty="0">
              <a:latin typeface="Helvetica Neue" pitchFamily="-107" charset="0"/>
              <a:cs typeface="Arial" pitchFamily="-107" charset="0"/>
            </a:endParaRPr>
          </a:p>
        </p:txBody>
      </p:sp>
      <p:sp>
        <p:nvSpPr>
          <p:cNvPr id="21507" name="Content Placeholder 2"/>
          <p:cNvSpPr>
            <a:spLocks noGrp="1"/>
          </p:cNvSpPr>
          <p:nvPr>
            <p:ph idx="1"/>
          </p:nvPr>
        </p:nvSpPr>
        <p:spPr>
          <a:xfrm>
            <a:off x="368300" y="1624013"/>
            <a:ext cx="8318500" cy="5043487"/>
          </a:xfrm>
        </p:spPr>
        <p:txBody>
          <a:bodyPr/>
          <a:lstStyle/>
          <a:p>
            <a:r>
              <a:rPr lang="en-US" sz="2800">
                <a:latin typeface="Arial" pitchFamily="-107" charset="0"/>
                <a:cs typeface="Arial" pitchFamily="-107" charset="0"/>
              </a:rPr>
              <a:t>Which effect dominates?</a:t>
            </a:r>
          </a:p>
          <a:p>
            <a:r>
              <a:rPr lang="en-US" sz="2800">
                <a:latin typeface="Arial" pitchFamily="-107" charset="0"/>
                <a:cs typeface="Arial" pitchFamily="-107" charset="0"/>
              </a:rPr>
              <a:t>At relatively lower wages:</a:t>
            </a:r>
          </a:p>
          <a:p>
            <a:pPr lvl="1"/>
            <a:r>
              <a:rPr lang="en-US" sz="2400">
                <a:latin typeface="Arial" pitchFamily="-107" charset="0"/>
                <a:cs typeface="Arial" pitchFamily="-107" charset="0"/>
              </a:rPr>
              <a:t>The substitution effect dominates:</a:t>
            </a:r>
          </a:p>
          <a:p>
            <a:pPr lvl="1"/>
            <a:r>
              <a:rPr lang="en-US" sz="2400">
                <a:latin typeface="Arial" pitchFamily="-107" charset="0"/>
                <a:cs typeface="Arial" pitchFamily="-107" charset="0"/>
              </a:rPr>
              <a:t>Higher wages lead to more working hours because the cost of leisure has risen.</a:t>
            </a:r>
          </a:p>
          <a:p>
            <a:r>
              <a:rPr lang="en-US" sz="2800">
                <a:latin typeface="Arial" pitchFamily="-107" charset="0"/>
                <a:cs typeface="Arial" pitchFamily="-107" charset="0"/>
              </a:rPr>
              <a:t>At relatively higher wages:</a:t>
            </a:r>
          </a:p>
          <a:p>
            <a:pPr lvl="1"/>
            <a:r>
              <a:rPr lang="en-US" sz="2400">
                <a:latin typeface="Arial" pitchFamily="-107" charset="0"/>
                <a:cs typeface="Arial" pitchFamily="-107" charset="0"/>
              </a:rPr>
              <a:t>The income effect dominates</a:t>
            </a:r>
          </a:p>
          <a:p>
            <a:pPr lvl="1"/>
            <a:r>
              <a:rPr lang="en-US" sz="2400">
                <a:latin typeface="Arial" pitchFamily="-107" charset="0"/>
                <a:cs typeface="Arial" pitchFamily="-107" charset="0"/>
              </a:rPr>
              <a:t>Higher wages lead to fewer working hours because a high level of income can be maintained resulting in more leisure hours.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1" descr="A graph that shows two labor supply curves S normal and S backward. The x axis represents hours worked. The y axis represents wage of workers. The quantities Q1, Q2, and Q3 are associated with the wages W1, W2, and W3 respectively. The normal supply curve, S normal, is linear with a positive slope, and as the quantity of hours worked increases, the wage of workers increases. The backward supply curve, S backward, is linear with a positive slope up to Q1 and W1, but starts to curve backward as wage increases. As wages increase from W1 to W3, S backward curves back towards Q1."/>
          <p:cNvPicPr>
            <a:picLocks noChangeAspect="1"/>
          </p:cNvPicPr>
          <p:nvPr/>
        </p:nvPicPr>
        <p:blipFill>
          <a:blip r:embed="rId3"/>
          <a:srcRect/>
          <a:stretch>
            <a:fillRect/>
          </a:stretch>
        </p:blipFill>
        <p:spPr bwMode="auto">
          <a:xfrm>
            <a:off x="688975" y="1676400"/>
            <a:ext cx="7494588" cy="4767263"/>
          </a:xfrm>
          <a:prstGeom prst="rect">
            <a:avLst/>
          </a:prstGeom>
          <a:noFill/>
          <a:ln w="9525">
            <a:noFill/>
            <a:miter lim="800000"/>
            <a:headEnd/>
            <a:tailEnd/>
          </a:ln>
        </p:spPr>
      </p:pic>
      <p:pic>
        <p:nvPicPr>
          <p:cNvPr id="56322" name="Picture 24" descr=" "/>
          <p:cNvPicPr>
            <a:picLocks noChangeAspect="1"/>
          </p:cNvPicPr>
          <p:nvPr/>
        </p:nvPicPr>
        <p:blipFill>
          <a:blip r:embed="rId4"/>
          <a:srcRect/>
          <a:stretch>
            <a:fillRect/>
          </a:stretch>
        </p:blipFill>
        <p:spPr bwMode="auto">
          <a:xfrm>
            <a:off x="1181100" y="2166938"/>
            <a:ext cx="4973638" cy="4102100"/>
          </a:xfrm>
          <a:prstGeom prst="rect">
            <a:avLst/>
          </a:prstGeom>
          <a:noFill/>
          <a:ln w="9525">
            <a:noFill/>
            <a:miter lim="800000"/>
            <a:headEnd/>
            <a:tailEnd/>
          </a:ln>
        </p:spPr>
      </p:pic>
      <p:pic>
        <p:nvPicPr>
          <p:cNvPr id="56323" name="Picture 23" descr=" "/>
          <p:cNvPicPr>
            <a:picLocks noChangeAspect="1"/>
          </p:cNvPicPr>
          <p:nvPr/>
        </p:nvPicPr>
        <p:blipFill>
          <a:blip r:embed="rId5"/>
          <a:srcRect/>
          <a:stretch>
            <a:fillRect/>
          </a:stretch>
        </p:blipFill>
        <p:spPr bwMode="auto">
          <a:xfrm>
            <a:off x="2376488" y="1676400"/>
            <a:ext cx="4560887" cy="4102100"/>
          </a:xfrm>
          <a:prstGeom prst="rect">
            <a:avLst/>
          </a:prstGeom>
          <a:noFill/>
          <a:ln w="9525">
            <a:noFill/>
            <a:miter lim="800000"/>
            <a:headEnd/>
            <a:tailEnd/>
          </a:ln>
        </p:spPr>
      </p:pic>
      <p:pic>
        <p:nvPicPr>
          <p:cNvPr id="23" name="Picture 22" descr=" "/>
          <p:cNvPicPr>
            <a:picLocks noChangeAspect="1"/>
          </p:cNvPicPr>
          <p:nvPr/>
        </p:nvPicPr>
        <p:blipFill>
          <a:blip r:embed="rId6"/>
          <a:srcRect/>
          <a:stretch>
            <a:fillRect/>
          </a:stretch>
        </p:blipFill>
        <p:spPr bwMode="auto">
          <a:xfrm>
            <a:off x="3959225" y="1701800"/>
            <a:ext cx="733425" cy="2589213"/>
          </a:xfrm>
          <a:prstGeom prst="rect">
            <a:avLst/>
          </a:prstGeom>
          <a:noFill/>
          <a:ln w="9525">
            <a:noFill/>
            <a:miter lim="800000"/>
            <a:headEnd/>
            <a:tailEnd/>
          </a:ln>
        </p:spPr>
      </p:pic>
      <p:sp>
        <p:nvSpPr>
          <p:cNvPr id="56325" name="Title 5"/>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The Labor Supply Curve</a:t>
            </a:r>
            <a:endParaRPr lang="en-US">
              <a:latin typeface="Arial" pitchFamily="-107" charset="0"/>
              <a:cs typeface="Arial" pitchFamily="-107" charset="0"/>
            </a:endParaRPr>
          </a:p>
        </p:txBody>
      </p:sp>
      <p:sp>
        <p:nvSpPr>
          <p:cNvPr id="2" name="Freeform 1" descr=" "/>
          <p:cNvSpPr>
            <a:spLocks/>
          </p:cNvSpPr>
          <p:nvPr/>
        </p:nvSpPr>
        <p:spPr bwMode="auto">
          <a:xfrm>
            <a:off x="4427538" y="3178175"/>
            <a:ext cx="0" cy="2801938"/>
          </a:xfrm>
          <a:custGeom>
            <a:avLst/>
            <a:gdLst>
              <a:gd name="T0" fmla="*/ 0 h 2801257"/>
              <a:gd name="T1" fmla="*/ 2805345 h 2801257"/>
              <a:gd name="T2" fmla="*/ 0 60000 65536"/>
              <a:gd name="T3" fmla="*/ 0 60000 65536"/>
            </a:gdLst>
            <a:ahLst/>
            <a:cxnLst>
              <a:cxn ang="T2">
                <a:pos x="0" y="T0"/>
              </a:cxn>
              <a:cxn ang="T3">
                <a:pos x="0" y="T1"/>
              </a:cxn>
            </a:cxnLst>
            <a:rect l="0" t="0" r="r" b="b"/>
            <a:pathLst>
              <a:path h="2801257">
                <a:moveTo>
                  <a:pt x="0" y="0"/>
                </a:moveTo>
                <a:lnTo>
                  <a:pt x="0" y="2801257"/>
                </a:lnTo>
              </a:path>
            </a:pathLst>
          </a:custGeom>
          <a:noFill/>
          <a:ln w="19050" cap="flat" cmpd="sng">
            <a:solidFill>
              <a:srgbClr val="336600"/>
            </a:solidFill>
            <a:prstDash val="sysDash"/>
            <a:round/>
            <a:headEnd/>
            <a:tailEnd/>
          </a:ln>
          <a:effectLst>
            <a:outerShdw dist="23000" sx="999" sy="999" rotWithShape="0">
              <a:srgbClr val="000000"/>
            </a:outerShdw>
          </a:effectLst>
        </p:spPr>
        <p:txBody>
          <a:bodyPr anchor="ctr">
            <a:prstTxWarp prst="textNoShape">
              <a:avLst/>
            </a:prstTxWarp>
          </a:bodyPr>
          <a:lstStyle/>
          <a:p>
            <a:endParaRPr lang="en-US"/>
          </a:p>
        </p:txBody>
      </p:sp>
      <p:sp>
        <p:nvSpPr>
          <p:cNvPr id="3" name="TextBox 2" descr=" "/>
          <p:cNvSpPr txBox="1">
            <a:spLocks noChangeArrowheads="1"/>
          </p:cNvSpPr>
          <p:nvPr/>
        </p:nvSpPr>
        <p:spPr bwMode="auto">
          <a:xfrm>
            <a:off x="4270375" y="5959475"/>
            <a:ext cx="422275" cy="400050"/>
          </a:xfrm>
          <a:prstGeom prst="rect">
            <a:avLst/>
          </a:prstGeom>
          <a:noFill/>
          <a:ln w="9525">
            <a:noFill/>
            <a:miter lim="800000"/>
            <a:headEnd/>
            <a:tailEnd/>
          </a:ln>
        </p:spPr>
        <p:txBody>
          <a:bodyPr wrap="none">
            <a:prstTxWarp prst="textNoShape">
              <a:avLst/>
            </a:prstTxWarp>
            <a:spAutoFit/>
          </a:bodyPr>
          <a:lstStyle/>
          <a:p>
            <a:pPr eaLnBrk="1" hangingPunct="1"/>
            <a:r>
              <a:rPr lang="en-US" sz="2000">
                <a:solidFill>
                  <a:srgbClr val="336600"/>
                </a:solidFill>
                <a:cs typeface="Arial" pitchFamily="-107" charset="0"/>
              </a:rPr>
              <a:t>Q’</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nodeType="afterGroup">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0"/>
            <a:ext cx="8382000" cy="1527175"/>
          </a:xfrm>
        </p:spPr>
        <p:txBody>
          <a:bodyPr/>
          <a:lstStyle/>
          <a:p>
            <a:r>
              <a:rPr lang="en-US">
                <a:latin typeface="Helvetica Neue" pitchFamily="-107" charset="0"/>
                <a:cs typeface="Arial" pitchFamily="-107" charset="0"/>
              </a:rPr>
              <a:t>Changes in the Supply</a:t>
            </a:r>
            <a:br>
              <a:rPr lang="en-US">
                <a:latin typeface="Helvetica Neue" pitchFamily="-107" charset="0"/>
                <a:cs typeface="Arial" pitchFamily="-107" charset="0"/>
              </a:rPr>
            </a:br>
            <a:r>
              <a:rPr lang="en-US">
                <a:latin typeface="Helvetica Neue" pitchFamily="-107" charset="0"/>
                <a:cs typeface="Arial" pitchFamily="-107" charset="0"/>
              </a:rPr>
              <a:t> of Labor</a:t>
            </a:r>
          </a:p>
        </p:txBody>
      </p:sp>
      <p:sp>
        <p:nvSpPr>
          <p:cNvPr id="23555" name="Content Placeholder 2"/>
          <p:cNvSpPr>
            <a:spLocks noGrp="1"/>
          </p:cNvSpPr>
          <p:nvPr>
            <p:ph idx="1"/>
          </p:nvPr>
        </p:nvSpPr>
        <p:spPr>
          <a:xfrm>
            <a:off x="368300" y="1624013"/>
            <a:ext cx="8318500" cy="5043487"/>
          </a:xfrm>
        </p:spPr>
        <p:txBody>
          <a:bodyPr/>
          <a:lstStyle/>
          <a:p>
            <a:pPr>
              <a:buFont typeface="Arial" charset="0"/>
              <a:buChar char="•"/>
              <a:defRPr/>
            </a:pPr>
            <a:r>
              <a:rPr lang="en-US" altLang="en-US" sz="3200" dirty="0" smtClean="0">
                <a:latin typeface="Arial" pitchFamily="34" charset="0"/>
                <a:cs typeface="Arial" pitchFamily="34" charset="0"/>
              </a:rPr>
              <a:t>What factors will cause the labor supply curve to shift?</a:t>
            </a:r>
          </a:p>
          <a:p>
            <a:pPr marL="514350" indent="-514350">
              <a:buFont typeface="+mj-lt"/>
              <a:buAutoNum type="arabicPeriod"/>
              <a:defRPr/>
            </a:pPr>
            <a:r>
              <a:rPr lang="en-US" altLang="en-US" sz="3200" dirty="0" smtClean="0">
                <a:latin typeface="Arial" pitchFamily="34" charset="0"/>
                <a:cs typeface="Arial" pitchFamily="34" charset="0"/>
              </a:rPr>
              <a:t>Other job opportunities</a:t>
            </a:r>
          </a:p>
          <a:p>
            <a:pPr marL="514350" indent="-514350">
              <a:buFont typeface="+mj-lt"/>
              <a:buAutoNum type="arabicPeriod"/>
              <a:defRPr/>
            </a:pPr>
            <a:r>
              <a:rPr lang="en-US" altLang="en-US" sz="3200" dirty="0" smtClean="0">
                <a:latin typeface="Arial" pitchFamily="34" charset="0"/>
                <a:cs typeface="Arial" pitchFamily="34" charset="0"/>
              </a:rPr>
              <a:t>Change in the composition of the workforce</a:t>
            </a:r>
          </a:p>
          <a:p>
            <a:pPr marL="514350" indent="-514350">
              <a:buFont typeface="+mj-lt"/>
              <a:buAutoNum type="arabicPeriod"/>
              <a:defRPr/>
            </a:pPr>
            <a:r>
              <a:rPr lang="en-US" altLang="en-US" sz="3200" dirty="0" smtClean="0">
                <a:latin typeface="Arial" pitchFamily="34" charset="0"/>
                <a:cs typeface="Arial" pitchFamily="34" charset="0"/>
              </a:rPr>
              <a:t>Migration and immigration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 "/>
          <p:cNvPicPr>
            <a:picLocks noChangeAspect="1"/>
          </p:cNvPicPr>
          <p:nvPr/>
        </p:nvPicPr>
        <p:blipFill>
          <a:blip r:embed="rId3">
            <a:clrChange>
              <a:clrFrom>
                <a:srgbClr val="FFFFFF"/>
              </a:clrFrom>
              <a:clrTo>
                <a:srgbClr val="FFFFFF">
                  <a:alpha val="0"/>
                </a:srgbClr>
              </a:clrTo>
            </a:clrChange>
          </a:blip>
          <a:stretch>
            <a:fillRect/>
          </a:stretch>
        </p:blipFill>
        <p:spPr>
          <a:xfrm>
            <a:off x="4860829" y="3079095"/>
            <a:ext cx="1560576" cy="664464"/>
          </a:xfrm>
          <a:prstGeom prst="rect">
            <a:avLst/>
          </a:prstGeom>
        </p:spPr>
      </p:pic>
      <p:pic>
        <p:nvPicPr>
          <p:cNvPr id="16" name="Picture 15" descr=" "/>
          <p:cNvPicPr>
            <a:picLocks noChangeAspect="1"/>
          </p:cNvPicPr>
          <p:nvPr/>
        </p:nvPicPr>
        <p:blipFill>
          <a:blip r:embed="rId4">
            <a:clrChange>
              <a:clrFrom>
                <a:srgbClr val="FFFFFF"/>
              </a:clrFrom>
              <a:clrTo>
                <a:srgbClr val="FFFFFF">
                  <a:alpha val="0"/>
                </a:srgbClr>
              </a:clrTo>
            </a:clrChange>
          </a:blip>
          <a:stretch>
            <a:fillRect/>
          </a:stretch>
        </p:blipFill>
        <p:spPr>
          <a:xfrm>
            <a:off x="6335132" y="3607374"/>
            <a:ext cx="213360" cy="2535936"/>
          </a:xfrm>
          <a:prstGeom prst="rect">
            <a:avLst/>
          </a:prstGeom>
        </p:spPr>
      </p:pic>
      <p:sp>
        <p:nvSpPr>
          <p:cNvPr id="60417" name="Title 1"/>
          <p:cNvSpPr>
            <a:spLocks noGrp="1"/>
          </p:cNvSpPr>
          <p:nvPr>
            <p:ph type="title" idx="4294967295"/>
          </p:nvPr>
        </p:nvSpPr>
        <p:spPr>
          <a:xfrm>
            <a:off x="160338" y="0"/>
            <a:ext cx="8983662" cy="827088"/>
          </a:xfrm>
        </p:spPr>
        <p:txBody>
          <a:bodyPr/>
          <a:lstStyle/>
          <a:p>
            <a:r>
              <a:rPr lang="en-US" sz="3800">
                <a:latin typeface="Helvetica Neue" pitchFamily="-107" charset="0"/>
              </a:rPr>
              <a:t>The Supply of Grocery Store Baggers</a:t>
            </a:r>
          </a:p>
        </p:txBody>
      </p:sp>
      <p:pic>
        <p:nvPicPr>
          <p:cNvPr id="11" name="Picture 10" descr=" "/>
          <p:cNvPicPr>
            <a:picLocks noChangeAspect="1"/>
          </p:cNvPicPr>
          <p:nvPr/>
        </p:nvPicPr>
        <p:blipFill>
          <a:blip r:embed="rId5">
            <a:clrChange>
              <a:clrFrom>
                <a:srgbClr val="FFFFFF"/>
              </a:clrFrom>
              <a:clrTo>
                <a:srgbClr val="FFFFFF">
                  <a:alpha val="0"/>
                </a:srgbClr>
              </a:clrTo>
            </a:clrChange>
          </a:blip>
          <a:stretch>
            <a:fillRect/>
          </a:stretch>
        </p:blipFill>
        <p:spPr>
          <a:xfrm>
            <a:off x="5051932" y="1385677"/>
            <a:ext cx="3273552" cy="4108704"/>
          </a:xfrm>
          <a:prstGeom prst="rect">
            <a:avLst/>
          </a:prstGeom>
        </p:spPr>
      </p:pic>
      <p:pic>
        <p:nvPicPr>
          <p:cNvPr id="15" name="Picture 14" descr="A graph that shows left and right shifting of a labor supply curve. The x axis represents quantity of workers. The y axis represents wage of workers. The supply curve, S1, is linear with a positive slope. An arrow pointing to the left of S1 at the supply curve S3 to indicates a decrease in supply. The wage remains the same, but the quantity of workers decreases. An arrow pointing to the right of S1 at the supply curve S2 indicates an increase in supply. The wage remains the same, but the quantity of workers increases."/>
          <p:cNvPicPr>
            <a:picLocks noChangeAspect="1"/>
          </p:cNvPicPr>
          <p:nvPr/>
        </p:nvPicPr>
        <p:blipFill>
          <a:blip r:embed="rId6">
            <a:clrChange>
              <a:clrFrom>
                <a:srgbClr val="FFFFFF"/>
              </a:clrFrom>
              <a:clrTo>
                <a:srgbClr val="FFFFFF">
                  <a:alpha val="0"/>
                </a:srgbClr>
              </a:clrTo>
            </a:clrChange>
          </a:blip>
          <a:stretch>
            <a:fillRect/>
          </a:stretch>
        </p:blipFill>
        <p:spPr>
          <a:xfrm>
            <a:off x="304800" y="1216450"/>
            <a:ext cx="8534400" cy="5236464"/>
          </a:xfrm>
          <a:prstGeom prst="rect">
            <a:avLst/>
          </a:prstGeom>
        </p:spPr>
      </p:pic>
      <p:pic>
        <p:nvPicPr>
          <p:cNvPr id="10" name="Picture 9" descr=" "/>
          <p:cNvPicPr>
            <a:picLocks noChangeAspect="1"/>
          </p:cNvPicPr>
          <p:nvPr/>
        </p:nvPicPr>
        <p:blipFill>
          <a:blip r:embed="rId7">
            <a:clrChange>
              <a:clrFrom>
                <a:srgbClr val="FFFFFF"/>
              </a:clrFrom>
              <a:clrTo>
                <a:srgbClr val="FFFFFF">
                  <a:alpha val="0"/>
                </a:srgbClr>
              </a:clrTo>
            </a:clrChange>
          </a:blip>
          <a:stretch>
            <a:fillRect/>
          </a:stretch>
        </p:blipFill>
        <p:spPr>
          <a:xfrm>
            <a:off x="3880984" y="2174286"/>
            <a:ext cx="2042160" cy="2804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clrChange>
              <a:clrFrom>
                <a:srgbClr val="FFFFFF"/>
              </a:clrFrom>
              <a:clrTo>
                <a:srgbClr val="FFFFFF">
                  <a:alpha val="0"/>
                </a:srgbClr>
              </a:clrTo>
            </a:clrChange>
          </a:blip>
          <a:stretch>
            <a:fillRect/>
          </a:stretch>
        </p:blipFill>
        <p:spPr>
          <a:xfrm>
            <a:off x="3059913" y="3607374"/>
            <a:ext cx="219456" cy="2535936"/>
          </a:xfrm>
          <a:prstGeom prst="rect">
            <a:avLst/>
          </a:prstGeom>
        </p:spPr>
      </p:pic>
      <p:pic>
        <p:nvPicPr>
          <p:cNvPr id="26" name="Picture 25" descr="A graph that shows left and right shifting of a labor supply curve. The x axis represents quantity of workers. The y axis represents wage of workers. The supply curve, S1, is linear with a positive slope. An arrow pointing to the left of S1 at the supply curve S3 to indicates a decrease in supply. The wage remains the same, but the quantity of workers decreases. An arrow pointing to the right of S1 at the supply curve S2 indicates an increase in supply. The wage remains the same, but the quantity of workers increases."/>
          <p:cNvPicPr>
            <a:picLocks noChangeAspect="1"/>
          </p:cNvPicPr>
          <p:nvPr/>
        </p:nvPicPr>
        <p:blipFill>
          <a:blip r:embed="rId4">
            <a:clrChange>
              <a:clrFrom>
                <a:srgbClr val="FFFFFF"/>
              </a:clrFrom>
              <a:clrTo>
                <a:srgbClr val="FFFFFF">
                  <a:alpha val="0"/>
                </a:srgbClr>
              </a:clrTo>
            </a:clrChange>
          </a:blip>
          <a:stretch>
            <a:fillRect/>
          </a:stretch>
        </p:blipFill>
        <p:spPr>
          <a:xfrm>
            <a:off x="304800" y="1207630"/>
            <a:ext cx="8534400" cy="5236464"/>
          </a:xfrm>
          <a:prstGeom prst="rect">
            <a:avLst/>
          </a:prstGeom>
        </p:spPr>
      </p:pic>
      <p:sp>
        <p:nvSpPr>
          <p:cNvPr id="62465" name="Title 1"/>
          <p:cNvSpPr>
            <a:spLocks noGrp="1"/>
          </p:cNvSpPr>
          <p:nvPr>
            <p:ph type="title" idx="4294967295"/>
          </p:nvPr>
        </p:nvSpPr>
        <p:spPr>
          <a:xfrm>
            <a:off x="160338" y="0"/>
            <a:ext cx="8983662" cy="827088"/>
          </a:xfrm>
        </p:spPr>
        <p:txBody>
          <a:bodyPr/>
          <a:lstStyle/>
          <a:p>
            <a:r>
              <a:rPr lang="en-US">
                <a:latin typeface="Helvetica Neue" pitchFamily="-107" charset="0"/>
              </a:rPr>
              <a:t>The Supply of Nurses</a:t>
            </a:r>
          </a:p>
        </p:txBody>
      </p:sp>
      <p:pic>
        <p:nvPicPr>
          <p:cNvPr id="21" name="Picture 20"/>
          <p:cNvPicPr>
            <a:picLocks noChangeAspect="1"/>
          </p:cNvPicPr>
          <p:nvPr/>
        </p:nvPicPr>
        <p:blipFill>
          <a:blip r:embed="rId5">
            <a:clrChange>
              <a:clrFrom>
                <a:srgbClr val="FFFFFF"/>
              </a:clrFrom>
              <a:clrTo>
                <a:srgbClr val="FFFFFF">
                  <a:alpha val="0"/>
                </a:srgbClr>
              </a:clrTo>
            </a:clrChange>
          </a:blip>
          <a:stretch>
            <a:fillRect/>
          </a:stretch>
        </p:blipFill>
        <p:spPr>
          <a:xfrm>
            <a:off x="3880984" y="2165466"/>
            <a:ext cx="2042160" cy="2804160"/>
          </a:xfrm>
          <a:prstGeom prst="rect">
            <a:avLst/>
          </a:prstGeom>
        </p:spPr>
      </p:pic>
      <p:pic>
        <p:nvPicPr>
          <p:cNvPr id="24" name="Picture 23"/>
          <p:cNvPicPr>
            <a:picLocks noChangeAspect="1"/>
          </p:cNvPicPr>
          <p:nvPr/>
        </p:nvPicPr>
        <p:blipFill>
          <a:blip r:embed="rId6">
            <a:clrChange>
              <a:clrFrom>
                <a:srgbClr val="FFFFFF"/>
              </a:clrFrom>
              <a:clrTo>
                <a:srgbClr val="FFFFFF">
                  <a:alpha val="0"/>
                </a:srgbClr>
              </a:clrTo>
            </a:clrChange>
          </a:blip>
          <a:stretch>
            <a:fillRect/>
          </a:stretch>
        </p:blipFill>
        <p:spPr>
          <a:xfrm>
            <a:off x="1744127" y="1372918"/>
            <a:ext cx="3273552" cy="4145280"/>
          </a:xfrm>
          <a:prstGeom prst="rect">
            <a:avLst/>
          </a:prstGeom>
        </p:spPr>
      </p:pic>
      <p:pic>
        <p:nvPicPr>
          <p:cNvPr id="25" name="Picture 24"/>
          <p:cNvPicPr>
            <a:picLocks noChangeAspect="1"/>
          </p:cNvPicPr>
          <p:nvPr/>
        </p:nvPicPr>
        <p:blipFill>
          <a:blip r:embed="rId7">
            <a:clrChange>
              <a:clrFrom>
                <a:srgbClr val="FFFFFF"/>
              </a:clrFrom>
              <a:clrTo>
                <a:srgbClr val="FFFFFF">
                  <a:alpha val="0"/>
                </a:srgbClr>
              </a:clrTo>
            </a:clrChange>
          </a:blip>
          <a:stretch>
            <a:fillRect/>
          </a:stretch>
        </p:blipFill>
        <p:spPr>
          <a:xfrm>
            <a:off x="3205876" y="3476232"/>
            <a:ext cx="1670304" cy="670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1000"/>
                                        <p:tgtEl>
                                          <p:spTgt spid="24"/>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A Day without a Mexican</a:t>
            </a:r>
          </a:p>
        </p:txBody>
      </p:sp>
      <p:sp>
        <p:nvSpPr>
          <p:cNvPr id="64514" name="Content Placeholder 2"/>
          <p:cNvSpPr>
            <a:spLocks noGrp="1"/>
          </p:cNvSpPr>
          <p:nvPr>
            <p:ph idx="1"/>
          </p:nvPr>
        </p:nvSpPr>
        <p:spPr>
          <a:xfrm>
            <a:off x="228600" y="1635125"/>
            <a:ext cx="8624888" cy="1325563"/>
          </a:xfrm>
        </p:spPr>
        <p:txBody>
          <a:bodyPr/>
          <a:lstStyle/>
          <a:p>
            <a:r>
              <a:rPr lang="en-US" sz="3200">
                <a:latin typeface="Arial" pitchFamily="-107" charset="0"/>
                <a:cs typeface="Arial" pitchFamily="-107" charset="0"/>
              </a:rPr>
              <a:t>What would happen to California if all the Latinos in the state suddenly disappeared?</a:t>
            </a:r>
            <a:endParaRPr lang="en-US" sz="2800">
              <a:latin typeface="Arial" pitchFamily="-107" charset="0"/>
              <a:cs typeface="Arial" pitchFamily="-107" charset="0"/>
            </a:endParaRPr>
          </a:p>
        </p:txBody>
      </p:sp>
      <p:pic>
        <p:nvPicPr>
          <p:cNvPr id="64515" name="Picture 4" descr="Tip #496: Labor Markets in A Day without a Mexican">
            <a:hlinkClick r:id="rId3"/>
          </p:cNvPr>
          <p:cNvPicPr>
            <a:picLocks noChangeAspect="1"/>
          </p:cNvPicPr>
          <p:nvPr/>
        </p:nvPicPr>
        <p:blipFill>
          <a:blip r:embed="rId4"/>
          <a:srcRect l="20306" t="18303" r="22078" b="25455"/>
          <a:stretch>
            <a:fillRect/>
          </a:stretch>
        </p:blipFill>
        <p:spPr bwMode="auto">
          <a:xfrm>
            <a:off x="3797300" y="4003675"/>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382000" cy="1527175"/>
          </a:xfrm>
        </p:spPr>
        <p:txBody>
          <a:bodyPr/>
          <a:lstStyle/>
          <a:p>
            <a:r>
              <a:rPr lang="en-US" dirty="0">
                <a:latin typeface="Helvetica Neue" pitchFamily="-107" charset="0"/>
                <a:cs typeface="Arial" pitchFamily="-107" charset="0"/>
              </a:rPr>
              <a:t>Labor Market </a:t>
            </a:r>
            <a:r>
              <a:rPr lang="en-US" dirty="0" smtClean="0">
                <a:latin typeface="Helvetica Neue" pitchFamily="-107" charset="0"/>
                <a:cs typeface="Arial" pitchFamily="-107" charset="0"/>
              </a:rPr>
              <a:t>Equilibrium</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1 </a:t>
            </a:r>
            <a:endParaRPr lang="en-US" dirty="0">
              <a:latin typeface="Helvetica Neue" pitchFamily="-107" charset="0"/>
              <a:cs typeface="Arial" pitchFamily="-107" charset="0"/>
            </a:endParaRPr>
          </a:p>
        </p:txBody>
      </p:sp>
      <p:sp>
        <p:nvSpPr>
          <p:cNvPr id="25603" name="Content Placeholder 2"/>
          <p:cNvSpPr>
            <a:spLocks noGrp="1"/>
          </p:cNvSpPr>
          <p:nvPr>
            <p:ph idx="1"/>
          </p:nvPr>
        </p:nvSpPr>
        <p:spPr>
          <a:xfrm>
            <a:off x="368300" y="1663700"/>
            <a:ext cx="8318500" cy="4932363"/>
          </a:xfrm>
        </p:spPr>
        <p:txBody>
          <a:bodyPr/>
          <a:lstStyle/>
          <a:p>
            <a:r>
              <a:rPr lang="en-US" sz="3000">
                <a:latin typeface="Arial" pitchFamily="-107" charset="0"/>
                <a:cs typeface="Arial" pitchFamily="-107" charset="0"/>
              </a:rPr>
              <a:t>Let’s put demand and supply together.</a:t>
            </a:r>
          </a:p>
          <a:p>
            <a:r>
              <a:rPr lang="en-US" sz="3000">
                <a:latin typeface="Arial" pitchFamily="-107" charset="0"/>
                <a:cs typeface="Arial" pitchFamily="-107" charset="0"/>
              </a:rPr>
              <a:t>If the labor market is in equilibrium:</a:t>
            </a:r>
          </a:p>
          <a:p>
            <a:pPr lvl="1"/>
            <a:r>
              <a:rPr lang="en-US" sz="2800">
                <a:latin typeface="Arial" pitchFamily="-107" charset="0"/>
                <a:cs typeface="Arial" pitchFamily="-107" charset="0"/>
              </a:rPr>
              <a:t>At the current wage the quantity of labor demanded is equal to the quantity of labor supplied</a:t>
            </a:r>
          </a:p>
          <a:p>
            <a:r>
              <a:rPr lang="en-US" sz="3000">
                <a:latin typeface="Arial" pitchFamily="-107" charset="0"/>
                <a:cs typeface="Arial" pitchFamily="-107" charset="0"/>
              </a:rPr>
              <a:t>If there is a surplus of labor: Qs &gt; Qd.</a:t>
            </a:r>
          </a:p>
          <a:p>
            <a:r>
              <a:rPr lang="en-US" sz="3000">
                <a:latin typeface="Arial" pitchFamily="-107" charset="0"/>
                <a:cs typeface="Arial" pitchFamily="-107" charset="0"/>
              </a:rPr>
              <a:t>If there is a shortage of labor: Qd &gt; Qs.</a:t>
            </a:r>
          </a:p>
          <a:p>
            <a:r>
              <a:rPr lang="en-US" sz="3000">
                <a:latin typeface="Arial" pitchFamily="-107" charset="0"/>
                <a:cs typeface="Arial" pitchFamily="-107" charset="0"/>
              </a:rPr>
              <a:t>Wages should adjust to eliminate any surplus or shortage.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7" name="Title 9"/>
          <p:cNvSpPr>
            <a:spLocks noGrp="1"/>
          </p:cNvSpPr>
          <p:nvPr>
            <p:ph type="title"/>
          </p:nvPr>
        </p:nvSpPr>
        <p:spPr/>
        <p:txBody>
          <a:bodyPr/>
          <a:lstStyle/>
          <a:p>
            <a:r>
              <a:rPr lang="en-US" dirty="0">
                <a:latin typeface="Helvetica Neue" pitchFamily="-107" charset="0"/>
                <a:cs typeface="Arial" pitchFamily="-107" charset="0"/>
              </a:rPr>
              <a:t>Labor Market </a:t>
            </a:r>
            <a:r>
              <a:rPr lang="en-US" dirty="0" smtClean="0">
                <a:latin typeface="Helvetica Neue" pitchFamily="-107" charset="0"/>
                <a:cs typeface="Arial" pitchFamily="-107" charset="0"/>
              </a:rPr>
              <a:t>Equilibrium</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2 </a:t>
            </a:r>
            <a:endParaRPr lang="en-US" dirty="0">
              <a:latin typeface="Arial" pitchFamily="-107" charset="0"/>
              <a:cs typeface="Arial" pitchFamily="-107" charset="0"/>
            </a:endParaRPr>
          </a:p>
        </p:txBody>
      </p:sp>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1982810" y="4725198"/>
            <a:ext cx="3700272" cy="30480"/>
          </a:xfrm>
          <a:prstGeom prst="rect">
            <a:avLst/>
          </a:prstGeom>
        </p:spPr>
      </p:pic>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1986938" y="2307049"/>
            <a:ext cx="3706368" cy="30480"/>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1993114" y="3506063"/>
            <a:ext cx="2560320" cy="2712720"/>
          </a:xfrm>
          <a:prstGeom prst="rect">
            <a:avLst/>
          </a:prstGeom>
        </p:spPr>
      </p:pic>
      <p:pic>
        <p:nvPicPr>
          <p:cNvPr id="16" name="Picture 15"/>
          <p:cNvPicPr>
            <a:picLocks noChangeAspect="1"/>
          </p:cNvPicPr>
          <p:nvPr/>
        </p:nvPicPr>
        <p:blipFill>
          <a:blip r:embed="rId6">
            <a:clrChange>
              <a:clrFrom>
                <a:srgbClr val="FFFFFF"/>
              </a:clrFrom>
              <a:clrTo>
                <a:srgbClr val="FFFFFF">
                  <a:alpha val="0"/>
                </a:srgbClr>
              </a:clrTo>
            </a:clrChange>
          </a:blip>
          <a:stretch>
            <a:fillRect/>
          </a:stretch>
        </p:blipFill>
        <p:spPr>
          <a:xfrm>
            <a:off x="1426506" y="2146019"/>
            <a:ext cx="3535680" cy="4370832"/>
          </a:xfrm>
          <a:prstGeom prst="rect">
            <a:avLst/>
          </a:prstGeom>
        </p:spPr>
      </p:pic>
      <p:pic>
        <p:nvPicPr>
          <p:cNvPr id="17" name="Picture 16"/>
          <p:cNvPicPr>
            <a:picLocks noChangeAspect="1"/>
          </p:cNvPicPr>
          <p:nvPr/>
        </p:nvPicPr>
        <p:blipFill>
          <a:blip r:embed="rId7">
            <a:clrChange>
              <a:clrFrom>
                <a:srgbClr val="FFFFFF"/>
              </a:clrFrom>
              <a:clrTo>
                <a:srgbClr val="FFFFFF">
                  <a:alpha val="0"/>
                </a:srgbClr>
              </a:clrTo>
            </a:clrChange>
          </a:blip>
          <a:stretch>
            <a:fillRect/>
          </a:stretch>
        </p:blipFill>
        <p:spPr>
          <a:xfrm>
            <a:off x="2216656" y="1190723"/>
            <a:ext cx="4882896" cy="4846320"/>
          </a:xfrm>
          <a:prstGeom prst="rect">
            <a:avLst/>
          </a:prstGeom>
        </p:spPr>
      </p:pic>
      <p:pic>
        <p:nvPicPr>
          <p:cNvPr id="18" name="Picture 17"/>
          <p:cNvPicPr>
            <a:picLocks noChangeAspect="1"/>
          </p:cNvPicPr>
          <p:nvPr/>
        </p:nvPicPr>
        <p:blipFill>
          <a:blip r:embed="rId8">
            <a:clrChange>
              <a:clrFrom>
                <a:srgbClr val="FFFFFF"/>
              </a:clrFrom>
              <a:clrTo>
                <a:srgbClr val="FFFFFF">
                  <a:alpha val="0"/>
                </a:srgbClr>
              </a:clrTo>
            </a:clrChange>
          </a:blip>
          <a:stretch>
            <a:fillRect/>
          </a:stretch>
        </p:blipFill>
        <p:spPr>
          <a:xfrm>
            <a:off x="2250694" y="1051340"/>
            <a:ext cx="4700016" cy="4852416"/>
          </a:xfrm>
          <a:prstGeom prst="rect">
            <a:avLst/>
          </a:prstGeom>
        </p:spPr>
      </p:pic>
      <p:pic>
        <p:nvPicPr>
          <p:cNvPr id="19" name="Picture 18"/>
          <p:cNvPicPr>
            <a:picLocks noChangeAspect="1"/>
          </p:cNvPicPr>
          <p:nvPr/>
        </p:nvPicPr>
        <p:blipFill>
          <a:blip r:embed="rId9">
            <a:clrChange>
              <a:clrFrom>
                <a:srgbClr val="FFFFFF"/>
              </a:clrFrom>
              <a:clrTo>
                <a:srgbClr val="FFFFFF">
                  <a:alpha val="0"/>
                </a:srgbClr>
              </a:clrTo>
            </a:clrChange>
          </a:blip>
          <a:stretch>
            <a:fillRect/>
          </a:stretch>
        </p:blipFill>
        <p:spPr>
          <a:xfrm>
            <a:off x="4487415" y="3451576"/>
            <a:ext cx="341376" cy="152400"/>
          </a:xfrm>
          <a:prstGeom prst="rect">
            <a:avLst/>
          </a:prstGeom>
        </p:spPr>
      </p:pic>
      <p:pic>
        <p:nvPicPr>
          <p:cNvPr id="20" name="Picture 19"/>
          <p:cNvPicPr>
            <a:picLocks noChangeAspect="1"/>
          </p:cNvPicPr>
          <p:nvPr/>
        </p:nvPicPr>
        <p:blipFill>
          <a:blip r:embed="rId10">
            <a:clrChange>
              <a:clrFrom>
                <a:srgbClr val="FFFFFF"/>
              </a:clrFrom>
              <a:clrTo>
                <a:srgbClr val="FFFFFF">
                  <a:alpha val="0"/>
                </a:srgbClr>
              </a:clrTo>
            </a:clrChange>
          </a:blip>
          <a:stretch>
            <a:fillRect/>
          </a:stretch>
        </p:blipFill>
        <p:spPr>
          <a:xfrm>
            <a:off x="3388107" y="1736184"/>
            <a:ext cx="2310384" cy="512064"/>
          </a:xfrm>
          <a:prstGeom prst="rect">
            <a:avLst/>
          </a:prstGeom>
        </p:spPr>
      </p:pic>
      <p:pic>
        <p:nvPicPr>
          <p:cNvPr id="21" name="Picture 20"/>
          <p:cNvPicPr>
            <a:picLocks noChangeAspect="1"/>
          </p:cNvPicPr>
          <p:nvPr/>
        </p:nvPicPr>
        <p:blipFill>
          <a:blip r:embed="rId11">
            <a:clrChange>
              <a:clrFrom>
                <a:srgbClr val="FFFFFF"/>
              </a:clrFrom>
              <a:clrTo>
                <a:srgbClr val="FFFFFF">
                  <a:alpha val="0"/>
                </a:srgbClr>
              </a:clrTo>
            </a:clrChange>
          </a:blip>
          <a:stretch>
            <a:fillRect/>
          </a:stretch>
        </p:blipFill>
        <p:spPr>
          <a:xfrm>
            <a:off x="3680525" y="2441226"/>
            <a:ext cx="1682496" cy="694944"/>
          </a:xfrm>
          <a:prstGeom prst="rect">
            <a:avLst/>
          </a:prstGeom>
        </p:spPr>
      </p:pic>
      <p:pic>
        <p:nvPicPr>
          <p:cNvPr id="22" name="Picture 21"/>
          <p:cNvPicPr>
            <a:picLocks noChangeAspect="1"/>
          </p:cNvPicPr>
          <p:nvPr/>
        </p:nvPicPr>
        <p:blipFill>
          <a:blip r:embed="rId12">
            <a:clrChange>
              <a:clrFrom>
                <a:srgbClr val="FFFFFF"/>
              </a:clrFrom>
              <a:clrTo>
                <a:srgbClr val="FFFFFF">
                  <a:alpha val="0"/>
                </a:srgbClr>
              </a:clrTo>
            </a:clrChange>
          </a:blip>
          <a:stretch>
            <a:fillRect/>
          </a:stretch>
        </p:blipFill>
        <p:spPr>
          <a:xfrm>
            <a:off x="3391155" y="4816449"/>
            <a:ext cx="2304288" cy="493776"/>
          </a:xfrm>
          <a:prstGeom prst="rect">
            <a:avLst/>
          </a:prstGeom>
        </p:spPr>
      </p:pic>
      <p:pic>
        <p:nvPicPr>
          <p:cNvPr id="23" name="Picture 22"/>
          <p:cNvPicPr>
            <a:picLocks noChangeAspect="1"/>
          </p:cNvPicPr>
          <p:nvPr/>
        </p:nvPicPr>
        <p:blipFill>
          <a:blip r:embed="rId13">
            <a:clrChange>
              <a:clrFrom>
                <a:srgbClr val="FFFFFF"/>
              </a:clrFrom>
              <a:clrTo>
                <a:srgbClr val="FFFFFF">
                  <a:alpha val="0"/>
                </a:srgbClr>
              </a:clrTo>
            </a:clrChange>
          </a:blip>
          <a:stretch>
            <a:fillRect/>
          </a:stretch>
        </p:blipFill>
        <p:spPr>
          <a:xfrm>
            <a:off x="3784537" y="3981803"/>
            <a:ext cx="1560576" cy="670560"/>
          </a:xfrm>
          <a:prstGeom prst="rect">
            <a:avLst/>
          </a:prstGeom>
        </p:spPr>
      </p:pic>
      <p:pic>
        <p:nvPicPr>
          <p:cNvPr id="24" name="Picture 23" descr="Figure 14.5 is a graph titled Equilibrium in the Labor Market with Wage of workers on the y axis and quantity of workers on the x axis. The demand curve, D, is linear with a negative slope. The supply curve, S, is linear with a positive slope. S and D intersect at the wage and quantity equilibrium point E. If the wage, W high, is set above the equilibrium point, there is a surplus of workers, and arrows pointing down towards the equilibrium point indicate that the market will move back to equilibrium. If the wage, W low, is set below the equilibrium point, there is a shortage of workers, and arrows pointing up towards the equilibrium point indicate that the market will move back to equilibrium. "/>
          <p:cNvPicPr>
            <a:picLocks noChangeAspect="1"/>
          </p:cNvPicPr>
          <p:nvPr/>
        </p:nvPicPr>
        <p:blipFill>
          <a:blip r:embed="rId14">
            <a:clrChange>
              <a:clrFrom>
                <a:srgbClr val="FFFFFF"/>
              </a:clrFrom>
              <a:clrTo>
                <a:srgbClr val="FFFFFF">
                  <a:alpha val="0"/>
                </a:srgbClr>
              </a:clrTo>
            </a:clrChange>
          </a:blip>
          <a:stretch>
            <a:fillRect/>
          </a:stretch>
        </p:blipFill>
        <p:spPr>
          <a:xfrm>
            <a:off x="957072" y="856459"/>
            <a:ext cx="7229856" cy="5974080"/>
          </a:xfrm>
          <a:prstGeom prst="rect">
            <a:avLst/>
          </a:prstGeom>
        </p:spPr>
      </p:pic>
      <p:sp>
        <p:nvSpPr>
          <p:cNvPr id="25" name="Rectangle 24"/>
          <p:cNvSpPr/>
          <p:nvPr/>
        </p:nvSpPr>
        <p:spPr>
          <a:xfrm>
            <a:off x="1296520" y="1913758"/>
            <a:ext cx="608572" cy="60852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334261" y="4412055"/>
            <a:ext cx="608572" cy="60852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4" name="Title 8"/>
          <p:cNvSpPr>
            <a:spLocks noGrp="1"/>
          </p:cNvSpPr>
          <p:nvPr>
            <p:ph type="title"/>
          </p:nvPr>
        </p:nvSpPr>
        <p:spPr>
          <a:xfrm>
            <a:off x="490538" y="-17463"/>
            <a:ext cx="8229600" cy="768351"/>
          </a:xfrm>
        </p:spPr>
        <p:txBody>
          <a:bodyPr/>
          <a:lstStyle/>
          <a:p>
            <a:r>
              <a:rPr lang="en-US" dirty="0">
                <a:latin typeface="Helvetica Neue" pitchFamily="-107" charset="0"/>
                <a:cs typeface="Arial" pitchFamily="-107" charset="0"/>
              </a:rPr>
              <a:t>Changes in </a:t>
            </a:r>
            <a:r>
              <a:rPr lang="en-US" dirty="0" smtClean="0">
                <a:latin typeface="Helvetica Neue" pitchFamily="-107" charset="0"/>
                <a:cs typeface="Arial" pitchFamily="-107" charset="0"/>
              </a:rPr>
              <a:t>Equilibrium</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1 </a:t>
            </a:r>
            <a:endParaRPr lang="en-US" dirty="0">
              <a:latin typeface="Arial" pitchFamily="-107" charset="0"/>
              <a:cs typeface="Arial" pitchFamily="-107" charset="0"/>
            </a:endParaRPr>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5370615" y="3793079"/>
            <a:ext cx="24384" cy="2395728"/>
          </a:xfrm>
          <a:prstGeom prst="rect">
            <a:avLst/>
          </a:prstGeom>
        </p:spPr>
      </p:pic>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2074770" y="3019583"/>
            <a:ext cx="2712720" cy="3182112"/>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2079288" y="3770663"/>
            <a:ext cx="2115312" cy="2426208"/>
          </a:xfrm>
          <a:prstGeom prst="rect">
            <a:avLst/>
          </a:prstGeom>
        </p:spPr>
      </p:pic>
      <p:pic>
        <p:nvPicPr>
          <p:cNvPr id="16" name="Picture 15"/>
          <p:cNvPicPr>
            <a:picLocks noChangeAspect="1"/>
          </p:cNvPicPr>
          <p:nvPr/>
        </p:nvPicPr>
        <p:blipFill>
          <a:blip r:embed="rId6">
            <a:clrChange>
              <a:clrFrom>
                <a:srgbClr val="FFFFFF"/>
              </a:clrFrom>
              <a:clrTo>
                <a:srgbClr val="FFFFFF">
                  <a:alpha val="0"/>
                </a:srgbClr>
              </a:clrTo>
            </a:clrChange>
          </a:blip>
          <a:stretch>
            <a:fillRect/>
          </a:stretch>
        </p:blipFill>
        <p:spPr>
          <a:xfrm>
            <a:off x="1774727" y="2914555"/>
            <a:ext cx="3700272" cy="3535680"/>
          </a:xfrm>
          <a:prstGeom prst="rect">
            <a:avLst/>
          </a:prstGeom>
        </p:spPr>
      </p:pic>
      <p:pic>
        <p:nvPicPr>
          <p:cNvPr id="17" name="Picture 16"/>
          <p:cNvPicPr>
            <a:picLocks noChangeAspect="1"/>
          </p:cNvPicPr>
          <p:nvPr/>
        </p:nvPicPr>
        <p:blipFill>
          <a:blip r:embed="rId7">
            <a:clrChange>
              <a:clrFrom>
                <a:srgbClr val="FFFFFF"/>
              </a:clrFrom>
              <a:clrTo>
                <a:srgbClr val="FFFFFF">
                  <a:alpha val="0"/>
                </a:srgbClr>
              </a:clrTo>
            </a:clrChange>
          </a:blip>
          <a:stretch>
            <a:fillRect/>
          </a:stretch>
        </p:blipFill>
        <p:spPr>
          <a:xfrm>
            <a:off x="2364748" y="1717896"/>
            <a:ext cx="3840480" cy="4364736"/>
          </a:xfrm>
          <a:prstGeom prst="rect">
            <a:avLst/>
          </a:prstGeom>
        </p:spPr>
      </p:pic>
      <p:pic>
        <p:nvPicPr>
          <p:cNvPr id="18" name="Picture 17"/>
          <p:cNvPicPr>
            <a:picLocks noChangeAspect="1"/>
          </p:cNvPicPr>
          <p:nvPr/>
        </p:nvPicPr>
        <p:blipFill>
          <a:blip r:embed="rId8">
            <a:clrChange>
              <a:clrFrom>
                <a:srgbClr val="FFFFFF"/>
              </a:clrFrom>
              <a:clrTo>
                <a:srgbClr val="FFFFFF">
                  <a:alpha val="0"/>
                </a:srgbClr>
              </a:clrTo>
            </a:clrChange>
          </a:blip>
          <a:stretch>
            <a:fillRect/>
          </a:stretch>
        </p:blipFill>
        <p:spPr>
          <a:xfrm>
            <a:off x="2909441" y="921604"/>
            <a:ext cx="3468624" cy="4407408"/>
          </a:xfrm>
          <a:prstGeom prst="rect">
            <a:avLst/>
          </a:prstGeom>
        </p:spPr>
      </p:pic>
      <p:pic>
        <p:nvPicPr>
          <p:cNvPr id="19" name="Picture 18"/>
          <p:cNvPicPr>
            <a:picLocks noChangeAspect="1"/>
          </p:cNvPicPr>
          <p:nvPr/>
        </p:nvPicPr>
        <p:blipFill>
          <a:blip r:embed="rId9">
            <a:clrChange>
              <a:clrFrom>
                <a:srgbClr val="FFFFFF"/>
              </a:clrFrom>
              <a:clrTo>
                <a:srgbClr val="FFFFFF">
                  <a:alpha val="0"/>
                </a:srgbClr>
              </a:clrTo>
            </a:clrChange>
          </a:blip>
          <a:stretch>
            <a:fillRect/>
          </a:stretch>
        </p:blipFill>
        <p:spPr>
          <a:xfrm>
            <a:off x="4037661" y="3439697"/>
            <a:ext cx="164592" cy="390144"/>
          </a:xfrm>
          <a:prstGeom prst="rect">
            <a:avLst/>
          </a:prstGeom>
        </p:spPr>
      </p:pic>
      <p:pic>
        <p:nvPicPr>
          <p:cNvPr id="20" name="Picture 19"/>
          <p:cNvPicPr>
            <a:picLocks noChangeAspect="1"/>
          </p:cNvPicPr>
          <p:nvPr/>
        </p:nvPicPr>
        <p:blipFill>
          <a:blip r:embed="rId10">
            <a:clrChange>
              <a:clrFrom>
                <a:srgbClr val="FFFFFF"/>
              </a:clrFrom>
              <a:clrTo>
                <a:srgbClr val="FFFFFF">
                  <a:alpha val="0"/>
                </a:srgbClr>
              </a:clrTo>
            </a:clrChange>
          </a:blip>
          <a:stretch>
            <a:fillRect/>
          </a:stretch>
        </p:blipFill>
        <p:spPr>
          <a:xfrm>
            <a:off x="3101265" y="1127853"/>
            <a:ext cx="3730752" cy="4224528"/>
          </a:xfrm>
          <a:prstGeom prst="rect">
            <a:avLst/>
          </a:prstGeom>
        </p:spPr>
      </p:pic>
      <p:pic>
        <p:nvPicPr>
          <p:cNvPr id="21" name="Picture 20"/>
          <p:cNvPicPr>
            <a:picLocks noChangeAspect="1"/>
          </p:cNvPicPr>
          <p:nvPr/>
        </p:nvPicPr>
        <p:blipFill>
          <a:blip r:embed="rId11">
            <a:clrChange>
              <a:clrFrom>
                <a:srgbClr val="FFFFFF"/>
              </a:clrFrom>
              <a:clrTo>
                <a:srgbClr val="FFFFFF">
                  <a:alpha val="0"/>
                </a:srgbClr>
              </a:clrTo>
            </a:clrChange>
          </a:blip>
          <a:stretch>
            <a:fillRect/>
          </a:stretch>
        </p:blipFill>
        <p:spPr>
          <a:xfrm>
            <a:off x="2825029" y="2028025"/>
            <a:ext cx="853440" cy="128016"/>
          </a:xfrm>
          <a:prstGeom prst="rect">
            <a:avLst/>
          </a:prstGeom>
        </p:spPr>
      </p:pic>
      <p:pic>
        <p:nvPicPr>
          <p:cNvPr id="22" name="Picture 21"/>
          <p:cNvPicPr>
            <a:picLocks noChangeAspect="1"/>
          </p:cNvPicPr>
          <p:nvPr/>
        </p:nvPicPr>
        <p:blipFill>
          <a:blip r:embed="rId12">
            <a:clrChange>
              <a:clrFrom>
                <a:srgbClr val="FFFFFF"/>
              </a:clrFrom>
              <a:clrTo>
                <a:srgbClr val="FFFFFF">
                  <a:alpha val="0"/>
                </a:srgbClr>
              </a:clrTo>
            </a:clrChange>
          </a:blip>
          <a:stretch>
            <a:fillRect/>
          </a:stretch>
        </p:blipFill>
        <p:spPr>
          <a:xfrm>
            <a:off x="4644512" y="2693444"/>
            <a:ext cx="170688" cy="390144"/>
          </a:xfrm>
          <a:prstGeom prst="rect">
            <a:avLst/>
          </a:prstGeom>
        </p:spPr>
      </p:pic>
      <p:pic>
        <p:nvPicPr>
          <p:cNvPr id="23" name="Picture 22"/>
          <p:cNvPicPr>
            <a:picLocks noChangeAspect="1"/>
          </p:cNvPicPr>
          <p:nvPr/>
        </p:nvPicPr>
        <p:blipFill>
          <a:blip r:embed="rId13">
            <a:clrChange>
              <a:clrFrom>
                <a:srgbClr val="FFFFFF"/>
              </a:clrFrom>
              <a:clrTo>
                <a:srgbClr val="FFFFFF">
                  <a:alpha val="0"/>
                </a:srgbClr>
              </a:clrTo>
            </a:clrChange>
          </a:blip>
          <a:stretch>
            <a:fillRect/>
          </a:stretch>
        </p:blipFill>
        <p:spPr>
          <a:xfrm>
            <a:off x="2219077" y="3185697"/>
            <a:ext cx="128016" cy="438912"/>
          </a:xfrm>
          <a:prstGeom prst="rect">
            <a:avLst/>
          </a:prstGeom>
        </p:spPr>
      </p:pic>
      <p:pic>
        <p:nvPicPr>
          <p:cNvPr id="25" name="Picture 24"/>
          <p:cNvPicPr>
            <a:picLocks noChangeAspect="1"/>
          </p:cNvPicPr>
          <p:nvPr/>
        </p:nvPicPr>
        <p:blipFill>
          <a:blip r:embed="rId14">
            <a:clrChange>
              <a:clrFrom>
                <a:srgbClr val="FFFFFF"/>
              </a:clrFrom>
              <a:clrTo>
                <a:srgbClr val="FFFFFF">
                  <a:alpha val="0"/>
                </a:srgbClr>
              </a:clrTo>
            </a:clrChange>
          </a:blip>
          <a:stretch>
            <a:fillRect/>
          </a:stretch>
        </p:blipFill>
        <p:spPr>
          <a:xfrm>
            <a:off x="4218183" y="5615784"/>
            <a:ext cx="420624" cy="128016"/>
          </a:xfrm>
          <a:prstGeom prst="rect">
            <a:avLst/>
          </a:prstGeom>
        </p:spPr>
      </p:pic>
      <p:sp>
        <p:nvSpPr>
          <p:cNvPr id="26" name="Rectangle 25"/>
          <p:cNvSpPr/>
          <p:nvPr/>
        </p:nvSpPr>
        <p:spPr bwMode="auto">
          <a:xfrm>
            <a:off x="4728511" y="3901161"/>
            <a:ext cx="129155" cy="236792"/>
          </a:xfrm>
          <a:prstGeom prst="rect">
            <a:avLst/>
          </a:prstGeom>
          <a:solidFill>
            <a:srgbClr val="FFFF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27" name="Picture 26"/>
          <p:cNvPicPr>
            <a:picLocks noChangeAspect="1"/>
          </p:cNvPicPr>
          <p:nvPr/>
        </p:nvPicPr>
        <p:blipFill>
          <a:blip r:embed="rId15">
            <a:clrChange>
              <a:clrFrom>
                <a:srgbClr val="FFFFFF"/>
              </a:clrFrom>
              <a:clrTo>
                <a:srgbClr val="FFFFFF">
                  <a:alpha val="0"/>
                </a:srgbClr>
              </a:clrTo>
            </a:clrChange>
          </a:blip>
          <a:stretch>
            <a:fillRect/>
          </a:stretch>
        </p:blipFill>
        <p:spPr>
          <a:xfrm>
            <a:off x="4204009" y="3780692"/>
            <a:ext cx="1152144" cy="310896"/>
          </a:xfrm>
          <a:prstGeom prst="rect">
            <a:avLst/>
          </a:prstGeom>
        </p:spPr>
      </p:pic>
      <p:pic>
        <p:nvPicPr>
          <p:cNvPr id="28" name="Picture 27" descr="A graph that shows a shift in the labor demand. The supply curve, S, is linear with a positive slope. The demand curves, D1 and D2, are linear with negative slopes. D1 and S intersect at the equilibrium point E1 at quantity Q1 and wage W1. Due to an increase in demand for nurses D1 shifts to the right and becomes D2, and creates a shortage at E1, equal to the quantity Q3 minus Q1. The curve D2 intersects S at a higher equilibrium point, E2, at the increased quantity, Q2, and increased Wage W2."/>
          <p:cNvPicPr>
            <a:picLocks noChangeAspect="1"/>
          </p:cNvPicPr>
          <p:nvPr/>
        </p:nvPicPr>
        <p:blipFill>
          <a:blip r:embed="rId16">
            <a:clrChange>
              <a:clrFrom>
                <a:srgbClr val="FFFFFF"/>
              </a:clrFrom>
              <a:clrTo>
                <a:srgbClr val="FFFFFF">
                  <a:alpha val="0"/>
                </a:srgbClr>
              </a:clrTo>
            </a:clrChange>
          </a:blip>
          <a:stretch>
            <a:fillRect/>
          </a:stretch>
        </p:blipFill>
        <p:spPr>
          <a:xfrm>
            <a:off x="1185672" y="848644"/>
            <a:ext cx="6772656" cy="5974080"/>
          </a:xfrm>
          <a:prstGeom prst="rect">
            <a:avLst/>
          </a:prstGeom>
        </p:spPr>
      </p:pic>
      <p:sp>
        <p:nvSpPr>
          <p:cNvPr id="29" name="Rectangle 28"/>
          <p:cNvSpPr/>
          <p:nvPr/>
        </p:nvSpPr>
        <p:spPr>
          <a:xfrm>
            <a:off x="1675775" y="2804493"/>
            <a:ext cx="370435" cy="4409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000"/>
                            </p:stCondLst>
                            <p:childTnLst>
                              <p:par>
                                <p:cTn id="22" presetID="1" presetClass="exit"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hidden"/>
                                      </p:to>
                                    </p:se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par>
                                <p:cTn id="28" presetID="22" presetClass="entr" presetSubtype="8"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22" presetClass="entr" presetSubtype="1"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527175"/>
          </a:xfrm>
        </p:spPr>
        <p:txBody>
          <a:bodyPr/>
          <a:lstStyle/>
          <a:p>
            <a:r>
              <a:rPr lang="en-US" dirty="0" smtClean="0">
                <a:latin typeface="Helvetica Neue" pitchFamily="-107" charset="0"/>
                <a:cs typeface="Arial" pitchFamily="-107" charset="0"/>
              </a:rPr>
              <a:t>Previously</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2 </a:t>
            </a:r>
            <a:endParaRPr lang="en-US" dirty="0">
              <a:latin typeface="Helvetica Neue" pitchFamily="-107" charset="0"/>
              <a:cs typeface="Arial" pitchFamily="-107" charset="0"/>
            </a:endParaRPr>
          </a:p>
        </p:txBody>
      </p:sp>
      <p:sp>
        <p:nvSpPr>
          <p:cNvPr id="2" name="Content Placeholder 2"/>
          <p:cNvSpPr>
            <a:spLocks noGrp="1"/>
          </p:cNvSpPr>
          <p:nvPr>
            <p:ph idx="1"/>
          </p:nvPr>
        </p:nvSpPr>
        <p:spPr>
          <a:xfrm>
            <a:off x="368300" y="1624013"/>
            <a:ext cx="8318500" cy="5043487"/>
          </a:xfrm>
        </p:spPr>
        <p:txBody>
          <a:bodyPr/>
          <a:lstStyle/>
          <a:p>
            <a:pPr eaLnBrk="1" hangingPunct="1"/>
            <a:r>
              <a:rPr lang="en-US" sz="3200">
                <a:latin typeface="Helvetica Neue" pitchFamily="-107" charset="0"/>
                <a:cs typeface="Arial" pitchFamily="-107" charset="0"/>
              </a:rPr>
              <a:t>Cooperation unstable in one-shot games, but may succeed if game is repeated.</a:t>
            </a:r>
          </a:p>
          <a:p>
            <a:pPr lvl="1" eaLnBrk="1" hangingPunct="1"/>
            <a:endParaRPr lang="en-US" sz="2400">
              <a:latin typeface="Helvetica Neue" pitchFamily="-107" charset="0"/>
              <a:cs typeface="Arial" pitchFamily="-107" charset="0"/>
            </a:endParaRPr>
          </a:p>
          <a:p>
            <a:pPr eaLnBrk="1" hangingPunct="1"/>
            <a:r>
              <a:rPr lang="en-US" sz="3200">
                <a:latin typeface="Helvetica Neue" pitchFamily="-107" charset="0"/>
                <a:cs typeface="Arial" pitchFamily="-107" charset="0"/>
              </a:rPr>
              <a:t>Antitrust policies</a:t>
            </a:r>
          </a:p>
          <a:p>
            <a:pPr lvl="1" eaLnBrk="1" hangingPunct="1"/>
            <a:r>
              <a:rPr lang="en-US" sz="2800">
                <a:latin typeface="Helvetica Neue" pitchFamily="-107" charset="0"/>
                <a:cs typeface="Arial" pitchFamily="-107" charset="0"/>
              </a:rPr>
              <a:t>Restrain excessive market power</a:t>
            </a:r>
          </a:p>
          <a:p>
            <a:pPr lvl="1" eaLnBrk="1" hangingPunct="1"/>
            <a:r>
              <a:rPr lang="en-US" sz="2800">
                <a:latin typeface="Helvetica Neue" pitchFamily="-107" charset="0"/>
                <a:cs typeface="Arial" pitchFamily="-107" charset="0"/>
              </a:rPr>
              <a:t>Each industry examined on a case-by-case basis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2" name="Title 10"/>
          <p:cNvSpPr>
            <a:spLocks noGrp="1"/>
          </p:cNvSpPr>
          <p:nvPr>
            <p:ph type="title"/>
          </p:nvPr>
        </p:nvSpPr>
        <p:spPr>
          <a:xfrm>
            <a:off x="490538" y="-17463"/>
            <a:ext cx="8229600" cy="768351"/>
          </a:xfrm>
        </p:spPr>
        <p:txBody>
          <a:bodyPr/>
          <a:lstStyle/>
          <a:p>
            <a:r>
              <a:rPr lang="en-US" dirty="0">
                <a:latin typeface="Helvetica Neue" pitchFamily="-107" charset="0"/>
                <a:cs typeface="Arial" pitchFamily="-107" charset="0"/>
              </a:rPr>
              <a:t>Changes in </a:t>
            </a:r>
            <a:r>
              <a:rPr lang="en-US" dirty="0" smtClean="0">
                <a:latin typeface="Helvetica Neue" pitchFamily="-107" charset="0"/>
                <a:cs typeface="Arial" pitchFamily="-107" charset="0"/>
              </a:rPr>
              <a:t>Equilibrium</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2 </a:t>
            </a:r>
            <a:endParaRPr lang="en-US" dirty="0">
              <a:latin typeface="Arial" pitchFamily="-107" charset="0"/>
              <a:cs typeface="Arial" pitchFamily="-107" charset="0"/>
            </a:endParaRPr>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4689262" y="3012505"/>
            <a:ext cx="1243584" cy="3108960"/>
          </a:xfrm>
          <a:prstGeom prst="rect">
            <a:avLst/>
          </a:prstGeom>
        </p:spPr>
      </p:pic>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2063967" y="3784031"/>
            <a:ext cx="3279648" cy="2340864"/>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2062198" y="3019680"/>
            <a:ext cx="2651760" cy="3108960"/>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1744556" y="2909636"/>
            <a:ext cx="4291584" cy="3486912"/>
          </a:xfrm>
          <a:prstGeom prst="rect">
            <a:avLst/>
          </a:prstGeom>
        </p:spPr>
      </p:pic>
      <p:pic>
        <p:nvPicPr>
          <p:cNvPr id="15" name="Picture 14"/>
          <p:cNvPicPr>
            <a:picLocks noChangeAspect="1"/>
          </p:cNvPicPr>
          <p:nvPr/>
        </p:nvPicPr>
        <p:blipFill>
          <a:blip r:embed="rId7">
            <a:clrChange>
              <a:clrFrom>
                <a:srgbClr val="FFFFFF"/>
              </a:clrFrom>
              <a:clrTo>
                <a:srgbClr val="FFFFFF">
                  <a:alpha val="0"/>
                </a:srgbClr>
              </a:clrTo>
            </a:clrChange>
          </a:blip>
          <a:stretch>
            <a:fillRect/>
          </a:stretch>
        </p:blipFill>
        <p:spPr>
          <a:xfrm>
            <a:off x="3122411" y="1200086"/>
            <a:ext cx="3645408" cy="4236720"/>
          </a:xfrm>
          <a:prstGeom prst="rect">
            <a:avLst/>
          </a:prstGeom>
        </p:spPr>
      </p:pic>
      <p:pic>
        <p:nvPicPr>
          <p:cNvPr id="16" name="Picture 15"/>
          <p:cNvPicPr>
            <a:picLocks noChangeAspect="1"/>
          </p:cNvPicPr>
          <p:nvPr/>
        </p:nvPicPr>
        <p:blipFill>
          <a:blip r:embed="rId8">
            <a:clrChange>
              <a:clrFrom>
                <a:srgbClr val="FFFFFF"/>
              </a:clrFrom>
              <a:clrTo>
                <a:srgbClr val="FFFFFF">
                  <a:alpha val="0"/>
                </a:srgbClr>
              </a:clrTo>
            </a:clrChange>
          </a:blip>
          <a:stretch>
            <a:fillRect/>
          </a:stretch>
        </p:blipFill>
        <p:spPr>
          <a:xfrm>
            <a:off x="2952113" y="953451"/>
            <a:ext cx="3383280" cy="4328160"/>
          </a:xfrm>
          <a:prstGeom prst="rect">
            <a:avLst/>
          </a:prstGeom>
        </p:spPr>
      </p:pic>
      <p:pic>
        <p:nvPicPr>
          <p:cNvPr id="17" name="Picture 16"/>
          <p:cNvPicPr>
            <a:picLocks noChangeAspect="1"/>
          </p:cNvPicPr>
          <p:nvPr/>
        </p:nvPicPr>
        <p:blipFill>
          <a:blip r:embed="rId9">
            <a:clrChange>
              <a:clrFrom>
                <a:srgbClr val="FFFFFF"/>
              </a:clrFrom>
              <a:clrTo>
                <a:srgbClr val="FFFFFF">
                  <a:alpha val="0"/>
                </a:srgbClr>
              </a:clrTo>
            </a:clrChange>
          </a:blip>
          <a:stretch>
            <a:fillRect/>
          </a:stretch>
        </p:blipFill>
        <p:spPr>
          <a:xfrm>
            <a:off x="4573839" y="2684777"/>
            <a:ext cx="182880" cy="420624"/>
          </a:xfrm>
          <a:prstGeom prst="rect">
            <a:avLst/>
          </a:prstGeom>
        </p:spPr>
      </p:pic>
      <p:pic>
        <p:nvPicPr>
          <p:cNvPr id="18" name="Picture 17"/>
          <p:cNvPicPr>
            <a:picLocks noChangeAspect="1"/>
          </p:cNvPicPr>
          <p:nvPr/>
        </p:nvPicPr>
        <p:blipFill>
          <a:blip r:embed="rId10">
            <a:clrChange>
              <a:clrFrom>
                <a:srgbClr val="FFFFFF"/>
              </a:clrFrom>
              <a:clrTo>
                <a:srgbClr val="FFFFFF">
                  <a:alpha val="0"/>
                </a:srgbClr>
              </a:clrTo>
            </a:clrChange>
          </a:blip>
          <a:stretch>
            <a:fillRect/>
          </a:stretch>
        </p:blipFill>
        <p:spPr>
          <a:xfrm>
            <a:off x="3798986" y="1425955"/>
            <a:ext cx="3425952" cy="4315968"/>
          </a:xfrm>
          <a:prstGeom prst="rect">
            <a:avLst/>
          </a:prstGeom>
        </p:spPr>
      </p:pic>
      <p:pic>
        <p:nvPicPr>
          <p:cNvPr id="19" name="Picture 18"/>
          <p:cNvPicPr>
            <a:picLocks noChangeAspect="1"/>
          </p:cNvPicPr>
          <p:nvPr/>
        </p:nvPicPr>
        <p:blipFill>
          <a:blip r:embed="rId11">
            <a:clrChange>
              <a:clrFrom>
                <a:srgbClr val="FFFFFF"/>
              </a:clrFrom>
              <a:clrTo>
                <a:srgbClr val="FFFFFF">
                  <a:alpha val="0"/>
                </a:srgbClr>
              </a:clrTo>
            </a:clrChange>
          </a:blip>
          <a:stretch>
            <a:fillRect/>
          </a:stretch>
        </p:blipFill>
        <p:spPr>
          <a:xfrm>
            <a:off x="5531699" y="2175062"/>
            <a:ext cx="749808" cy="134112"/>
          </a:xfrm>
          <a:prstGeom prst="rect">
            <a:avLst/>
          </a:prstGeom>
        </p:spPr>
      </p:pic>
      <p:pic>
        <p:nvPicPr>
          <p:cNvPr id="20" name="Picture 19"/>
          <p:cNvPicPr>
            <a:picLocks noChangeAspect="1"/>
          </p:cNvPicPr>
          <p:nvPr/>
        </p:nvPicPr>
        <p:blipFill>
          <a:blip r:embed="rId12">
            <a:clrChange>
              <a:clrFrom>
                <a:srgbClr val="FFFFFF"/>
              </a:clrFrom>
              <a:clrTo>
                <a:srgbClr val="FFFFFF">
                  <a:alpha val="0"/>
                </a:srgbClr>
              </a:clrTo>
            </a:clrChange>
          </a:blip>
          <a:stretch>
            <a:fillRect/>
          </a:stretch>
        </p:blipFill>
        <p:spPr>
          <a:xfrm>
            <a:off x="5281013" y="3706875"/>
            <a:ext cx="390144" cy="213360"/>
          </a:xfrm>
          <a:prstGeom prst="rect">
            <a:avLst/>
          </a:prstGeom>
        </p:spPr>
      </p:pic>
      <p:pic>
        <p:nvPicPr>
          <p:cNvPr id="21" name="Picture 20"/>
          <p:cNvPicPr>
            <a:picLocks noChangeAspect="1"/>
          </p:cNvPicPr>
          <p:nvPr/>
        </p:nvPicPr>
        <p:blipFill>
          <a:blip r:embed="rId13">
            <a:clrChange>
              <a:clrFrom>
                <a:srgbClr val="FFFFFF"/>
              </a:clrFrom>
              <a:clrTo>
                <a:srgbClr val="FFFFFF">
                  <a:alpha val="0"/>
                </a:srgbClr>
              </a:clrTo>
            </a:clrChange>
          </a:blip>
          <a:stretch>
            <a:fillRect/>
          </a:stretch>
        </p:blipFill>
        <p:spPr>
          <a:xfrm>
            <a:off x="2237555" y="3098100"/>
            <a:ext cx="134112" cy="469392"/>
          </a:xfrm>
          <a:prstGeom prst="rect">
            <a:avLst/>
          </a:prstGeom>
        </p:spPr>
      </p:pic>
      <p:pic>
        <p:nvPicPr>
          <p:cNvPr id="22" name="Picture 21"/>
          <p:cNvPicPr>
            <a:picLocks noChangeAspect="1"/>
          </p:cNvPicPr>
          <p:nvPr/>
        </p:nvPicPr>
        <p:blipFill>
          <a:blip r:embed="rId14">
            <a:clrChange>
              <a:clrFrom>
                <a:srgbClr val="FFFFFF"/>
              </a:clrFrom>
              <a:clrTo>
                <a:srgbClr val="FFFFFF">
                  <a:alpha val="0"/>
                </a:srgbClr>
              </a:clrTo>
            </a:clrChange>
          </a:blip>
          <a:stretch>
            <a:fillRect/>
          </a:stretch>
        </p:blipFill>
        <p:spPr>
          <a:xfrm>
            <a:off x="4776585" y="5745230"/>
            <a:ext cx="365760" cy="97536"/>
          </a:xfrm>
          <a:prstGeom prst="rect">
            <a:avLst/>
          </a:prstGeom>
        </p:spPr>
      </p:pic>
      <p:pic>
        <p:nvPicPr>
          <p:cNvPr id="23" name="Picture 22"/>
          <p:cNvPicPr>
            <a:picLocks noChangeAspect="1"/>
          </p:cNvPicPr>
          <p:nvPr/>
        </p:nvPicPr>
        <p:blipFill>
          <a:blip r:embed="rId15">
            <a:clrChange>
              <a:clrFrom>
                <a:srgbClr val="FFFFFF"/>
              </a:clrFrom>
              <a:clrTo>
                <a:srgbClr val="FFFFFF">
                  <a:alpha val="0"/>
                </a:srgbClr>
              </a:clrTo>
            </a:clrChange>
          </a:blip>
          <a:stretch>
            <a:fillRect/>
          </a:stretch>
        </p:blipFill>
        <p:spPr>
          <a:xfrm>
            <a:off x="4815690" y="2633279"/>
            <a:ext cx="1091184" cy="365760"/>
          </a:xfrm>
          <a:prstGeom prst="rect">
            <a:avLst/>
          </a:prstGeom>
        </p:spPr>
      </p:pic>
      <p:pic>
        <p:nvPicPr>
          <p:cNvPr id="24" name="Picture 23" descr="A graph that shows increased labor demand in Alabama. The x axis represents quantity of workers, and the y axis represents wage. The supply curve, S, is linear with a positive slope. The demand curves, D1 and D2, are linear with a negative slope. S intersects D1 at the equilibrium point, E1, where the wage is W1 and the quantity is Q1. The demand in labor causes D1 to shift right to D2. S intersects D2 at a  higher equilibrium point, E2, where the wage has increased to W2 and the quantity has increased to Q2."/>
          <p:cNvPicPr>
            <a:picLocks noChangeAspect="1"/>
          </p:cNvPicPr>
          <p:nvPr/>
        </p:nvPicPr>
        <p:blipFill>
          <a:blip r:embed="rId16">
            <a:clrChange>
              <a:clrFrom>
                <a:srgbClr val="FFFFFF"/>
              </a:clrFrom>
              <a:clrTo>
                <a:srgbClr val="FFFFFF">
                  <a:alpha val="0"/>
                </a:srgbClr>
              </a:clrTo>
            </a:clrChange>
          </a:blip>
          <a:stretch>
            <a:fillRect/>
          </a:stretch>
        </p:blipFill>
        <p:spPr>
          <a:xfrm>
            <a:off x="1146048" y="883920"/>
            <a:ext cx="6851904" cy="5974080"/>
          </a:xfrm>
          <a:prstGeom prst="rect">
            <a:avLst/>
          </a:prstGeom>
        </p:spPr>
      </p:pic>
      <p:sp>
        <p:nvSpPr>
          <p:cNvPr id="25" name="Rectangle 24"/>
          <p:cNvSpPr/>
          <p:nvPr/>
        </p:nvSpPr>
        <p:spPr>
          <a:xfrm>
            <a:off x="1675775" y="3598217"/>
            <a:ext cx="370435" cy="4409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000"/>
                            </p:stCondLst>
                            <p:childTnLst>
                              <p:par>
                                <p:cTn id="22" presetID="1" presetClass="exit" presetSubtype="0" fill="hold" grpId="1" nodeType="afterEffect">
                                  <p:stCondLst>
                                    <p:cond delay="0"/>
                                  </p:stCondLst>
                                  <p:childTnLst>
                                    <p:set>
                                      <p:cBhvr>
                                        <p:cTn id="23" dur="1" fill="hold">
                                          <p:stCondLst>
                                            <p:cond delay="0"/>
                                          </p:stCondLst>
                                        </p:cTn>
                                        <p:tgtEl>
                                          <p:spTgt spid="25"/>
                                        </p:tgtEl>
                                        <p:attrNameLst>
                                          <p:attrName>style.visibility</p:attrName>
                                        </p:attrNameLst>
                                      </p:cBhvr>
                                      <p:to>
                                        <p:strVal val="hidden"/>
                                      </p:to>
                                    </p:se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8"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0"/>
            <a:ext cx="8229600" cy="1527175"/>
          </a:xfrm>
        </p:spPr>
        <p:txBody>
          <a:bodyPr/>
          <a:lstStyle/>
          <a:p>
            <a:r>
              <a:rPr lang="en-US" dirty="0">
                <a:latin typeface="Helvetica Neue" pitchFamily="-107" charset="0"/>
                <a:cs typeface="Arial" pitchFamily="-107" charset="0"/>
              </a:rPr>
              <a:t>Practice What You </a:t>
            </a:r>
            <a:r>
              <a:rPr lang="en-US" dirty="0" smtClean="0">
                <a:latin typeface="Helvetica Neue" pitchFamily="-107" charset="0"/>
                <a:cs typeface="Arial" pitchFamily="-107" charset="0"/>
              </a:rPr>
              <a:t>Know</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1 </a:t>
            </a:r>
            <a:endParaRPr lang="en-US" dirty="0">
              <a:latin typeface="Helvetica Neue" pitchFamily="-107" charset="0"/>
              <a:cs typeface="Arial" pitchFamily="-107" charset="0"/>
            </a:endParaRPr>
          </a:p>
        </p:txBody>
      </p:sp>
      <p:sp>
        <p:nvSpPr>
          <p:cNvPr id="74754" name="Content Placeholder 2"/>
          <p:cNvSpPr>
            <a:spLocks noGrp="1"/>
          </p:cNvSpPr>
          <p:nvPr>
            <p:ph idx="1"/>
          </p:nvPr>
        </p:nvSpPr>
        <p:spPr>
          <a:xfrm>
            <a:off x="273050" y="1712913"/>
            <a:ext cx="8696325" cy="4895850"/>
          </a:xfrm>
        </p:spPr>
        <p:txBody>
          <a:bodyPr/>
          <a:lstStyle/>
          <a:p>
            <a:r>
              <a:rPr lang="en-US" sz="2800">
                <a:latin typeface="Arial" pitchFamily="-107" charset="0"/>
                <a:cs typeface="Arial" pitchFamily="-107" charset="0"/>
              </a:rPr>
              <a:t>What could lead to a backward-bending labor supply curve?</a:t>
            </a:r>
          </a:p>
          <a:p>
            <a:pPr marL="971550" lvl="1" indent="-514350">
              <a:buFont typeface="Calibri" pitchFamily="-107" charset="0"/>
              <a:buAutoNum type="alphaUcPeriod"/>
            </a:pPr>
            <a:r>
              <a:rPr lang="en-US" sz="2800">
                <a:latin typeface="Arial" pitchFamily="-107" charset="0"/>
                <a:cs typeface="Arial" pitchFamily="-107" charset="0"/>
              </a:rPr>
              <a:t>The income effect dominating the substitution effect at high wages</a:t>
            </a:r>
          </a:p>
          <a:p>
            <a:pPr marL="971550" lvl="1" indent="-514350">
              <a:buFont typeface="Calibri" pitchFamily="-107" charset="0"/>
              <a:buAutoNum type="alphaUcPeriod"/>
            </a:pPr>
            <a:r>
              <a:rPr lang="en-US" sz="2800">
                <a:latin typeface="Arial" pitchFamily="-107" charset="0"/>
                <a:cs typeface="Arial" pitchFamily="-107" charset="0"/>
              </a:rPr>
              <a:t>The substitution effect dominating the income effect at high wages</a:t>
            </a:r>
          </a:p>
          <a:p>
            <a:pPr marL="971550" lvl="1" indent="-514350">
              <a:buFont typeface="Calibri" pitchFamily="-107" charset="0"/>
              <a:buAutoNum type="alphaUcPeriod"/>
            </a:pPr>
            <a:r>
              <a:rPr lang="en-US" sz="2800">
                <a:latin typeface="Arial" pitchFamily="-107" charset="0"/>
                <a:cs typeface="Arial" pitchFamily="-107" charset="0"/>
              </a:rPr>
              <a:t>Laborers always working more hours when wages are higher</a:t>
            </a:r>
          </a:p>
          <a:p>
            <a:pPr marL="971550" lvl="1" indent="-514350">
              <a:buFont typeface="Calibri" pitchFamily="-107" charset="0"/>
              <a:buAutoNum type="alphaUcPeriod"/>
            </a:pPr>
            <a:r>
              <a:rPr lang="en-US" sz="2800">
                <a:latin typeface="Arial" pitchFamily="-107" charset="0"/>
                <a:cs typeface="Arial" pitchFamily="-107" charset="0"/>
              </a:rPr>
              <a:t>Firms choosing to hire fewer workers when market wages are higher</a:t>
            </a:r>
          </a:p>
        </p:txBody>
      </p:sp>
      <p:sp>
        <p:nvSpPr>
          <p:cNvPr id="4" name="Rectangle 3" descr="Correct answer: A, The income effect dominating the substitution effect at high wages"/>
          <p:cNvSpPr>
            <a:spLocks noChangeArrowheads="1"/>
          </p:cNvSpPr>
          <p:nvPr/>
        </p:nvSpPr>
        <p:spPr bwMode="auto">
          <a:xfrm>
            <a:off x="461963" y="2689225"/>
            <a:ext cx="8275637" cy="906463"/>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0"/>
            <a:ext cx="8229600" cy="1527175"/>
          </a:xfrm>
        </p:spPr>
        <p:txBody>
          <a:bodyPr/>
          <a:lstStyle/>
          <a:p>
            <a:r>
              <a:rPr lang="en-US" dirty="0">
                <a:latin typeface="Helvetica Neue" pitchFamily="-107" charset="0"/>
                <a:cs typeface="Arial" pitchFamily="-107" charset="0"/>
              </a:rPr>
              <a:t>Practice What You </a:t>
            </a:r>
            <a:r>
              <a:rPr lang="en-US" dirty="0" smtClean="0">
                <a:latin typeface="Helvetica Neue" pitchFamily="-107" charset="0"/>
                <a:cs typeface="Arial" pitchFamily="-107" charset="0"/>
              </a:rPr>
              <a:t>Know</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2 </a:t>
            </a:r>
            <a:endParaRPr lang="en-US" dirty="0">
              <a:latin typeface="Helvetica Neue" pitchFamily="-107" charset="0"/>
              <a:cs typeface="Arial" pitchFamily="-107" charset="0"/>
            </a:endParaRPr>
          </a:p>
        </p:txBody>
      </p:sp>
      <p:sp>
        <p:nvSpPr>
          <p:cNvPr id="76802" name="Content Placeholder 2"/>
          <p:cNvSpPr>
            <a:spLocks noGrp="1"/>
          </p:cNvSpPr>
          <p:nvPr>
            <p:ph idx="1"/>
          </p:nvPr>
        </p:nvSpPr>
        <p:spPr>
          <a:xfrm>
            <a:off x="273050" y="1712913"/>
            <a:ext cx="8696325" cy="4895850"/>
          </a:xfrm>
        </p:spPr>
        <p:txBody>
          <a:bodyPr/>
          <a:lstStyle/>
          <a:p>
            <a:r>
              <a:rPr lang="en-US" sz="3200">
                <a:latin typeface="Helvetica Neue" pitchFamily="-107" charset="0"/>
                <a:cs typeface="Arial" pitchFamily="-107" charset="0"/>
              </a:rPr>
              <a:t>The demand for labor will increase if</a:t>
            </a:r>
            <a:endParaRPr lang="en-US" sz="3200">
              <a:latin typeface="Arial" pitchFamily="-107" charset="0"/>
              <a:cs typeface="Arial" pitchFamily="-107" charset="0"/>
            </a:endParaRPr>
          </a:p>
          <a:p>
            <a:pPr marL="971550" lvl="1" indent="-514350">
              <a:buFont typeface="Calibri" pitchFamily="-107" charset="0"/>
              <a:buAutoNum type="alphaUcPeriod"/>
            </a:pPr>
            <a:r>
              <a:rPr lang="en-US" sz="2800">
                <a:latin typeface="Helvetica Neue" pitchFamily="-107" charset="0"/>
                <a:cs typeface="Arial" pitchFamily="-107" charset="0"/>
              </a:rPr>
              <a:t>the wage rate decreases.</a:t>
            </a:r>
          </a:p>
          <a:p>
            <a:pPr marL="971550" lvl="1" indent="-514350">
              <a:buFont typeface="Calibri" pitchFamily="-107" charset="0"/>
              <a:buAutoNum type="alphaUcPeriod"/>
            </a:pPr>
            <a:r>
              <a:rPr lang="en-US" sz="2800">
                <a:latin typeface="Helvetica Neue" pitchFamily="-107" charset="0"/>
                <a:cs typeface="Arial" pitchFamily="-107" charset="0"/>
              </a:rPr>
              <a:t>there is a decrease in the number of firms hiring.</a:t>
            </a:r>
          </a:p>
          <a:p>
            <a:pPr marL="971550" lvl="1" indent="-514350">
              <a:buFont typeface="Calibri" pitchFamily="-107" charset="0"/>
              <a:buAutoNum type="alphaUcPeriod"/>
            </a:pPr>
            <a:r>
              <a:rPr lang="en-US" sz="2800">
                <a:latin typeface="Helvetica Neue" pitchFamily="-107" charset="0"/>
                <a:cs typeface="Arial" pitchFamily="-107" charset="0"/>
              </a:rPr>
              <a:t>the demand for the product produced by the labor increases.</a:t>
            </a:r>
          </a:p>
          <a:p>
            <a:pPr marL="971550" lvl="1" indent="-514350">
              <a:buFont typeface="Calibri" pitchFamily="-107" charset="0"/>
              <a:buAutoNum type="alphaUcPeriod"/>
            </a:pPr>
            <a:r>
              <a:rPr lang="en-US" sz="2800">
                <a:latin typeface="Helvetica Neue" pitchFamily="-107" charset="0"/>
                <a:cs typeface="Arial" pitchFamily="-107" charset="0"/>
              </a:rPr>
              <a:t>labor becomes less productive.</a:t>
            </a:r>
          </a:p>
        </p:txBody>
      </p:sp>
      <p:sp>
        <p:nvSpPr>
          <p:cNvPr id="4" name="Rectangle 3" descr="Correct answer: C, the demand for product produced by the labor increases."/>
          <p:cNvSpPr>
            <a:spLocks noChangeArrowheads="1"/>
          </p:cNvSpPr>
          <p:nvPr/>
        </p:nvSpPr>
        <p:spPr bwMode="auto">
          <a:xfrm>
            <a:off x="693738" y="3733800"/>
            <a:ext cx="8275637" cy="906463"/>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0"/>
            <a:ext cx="8229600" cy="1527175"/>
          </a:xfrm>
        </p:spPr>
        <p:txBody>
          <a:bodyPr/>
          <a:lstStyle/>
          <a:p>
            <a:r>
              <a:rPr lang="en-US" dirty="0">
                <a:latin typeface="Helvetica Neue" pitchFamily="-107" charset="0"/>
                <a:cs typeface="Arial" pitchFamily="-107" charset="0"/>
              </a:rPr>
              <a:t>Practice What You </a:t>
            </a:r>
            <a:r>
              <a:rPr lang="en-US" dirty="0" smtClean="0">
                <a:latin typeface="Helvetica Neue" pitchFamily="-107" charset="0"/>
                <a:cs typeface="Arial" pitchFamily="-107" charset="0"/>
              </a:rPr>
              <a:t>Know</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3 </a:t>
            </a:r>
            <a:endParaRPr lang="en-US" dirty="0">
              <a:latin typeface="Helvetica Neue" pitchFamily="-107" charset="0"/>
              <a:cs typeface="Arial" pitchFamily="-107" charset="0"/>
            </a:endParaRPr>
          </a:p>
        </p:txBody>
      </p:sp>
      <p:sp>
        <p:nvSpPr>
          <p:cNvPr id="78850" name="Content Placeholder 2"/>
          <p:cNvSpPr>
            <a:spLocks noGrp="1"/>
          </p:cNvSpPr>
          <p:nvPr>
            <p:ph idx="1"/>
          </p:nvPr>
        </p:nvSpPr>
        <p:spPr>
          <a:xfrm>
            <a:off x="273050" y="1712913"/>
            <a:ext cx="8696325" cy="4895850"/>
          </a:xfrm>
        </p:spPr>
        <p:txBody>
          <a:bodyPr/>
          <a:lstStyle/>
          <a:p>
            <a:r>
              <a:rPr lang="en-US" sz="3200">
                <a:latin typeface="Helvetica Neue" pitchFamily="-107" charset="0"/>
                <a:cs typeface="Arial" pitchFamily="-107" charset="0"/>
              </a:rPr>
              <a:t>A firm will keep hiring workers as long as the wages paid to workers is less than the </a:t>
            </a:r>
            <a:endParaRPr lang="en-US" sz="3200">
              <a:latin typeface="Arial" pitchFamily="-107" charset="0"/>
              <a:cs typeface="Arial" pitchFamily="-107" charset="0"/>
            </a:endParaRPr>
          </a:p>
          <a:p>
            <a:pPr marL="971550" lvl="1" indent="-514350">
              <a:buFont typeface="Calibri" pitchFamily="-107" charset="0"/>
              <a:buAutoNum type="alphaUcPeriod"/>
            </a:pPr>
            <a:r>
              <a:rPr lang="en-US" sz="2800">
                <a:latin typeface="Helvetica Neue" pitchFamily="-107" charset="0"/>
                <a:cs typeface="Arial" pitchFamily="-107" charset="0"/>
              </a:rPr>
              <a:t>wages the workers could earn elsewhere.</a:t>
            </a:r>
          </a:p>
          <a:p>
            <a:pPr marL="971550" lvl="1" indent="-514350">
              <a:buFont typeface="Calibri" pitchFamily="-107" charset="0"/>
              <a:buAutoNum type="alphaUcPeriod"/>
            </a:pPr>
            <a:r>
              <a:rPr lang="en-US" sz="2800">
                <a:latin typeface="Helvetica Neue" pitchFamily="-107" charset="0"/>
                <a:cs typeface="Arial" pitchFamily="-107" charset="0"/>
              </a:rPr>
              <a:t>price of the goods being produced.</a:t>
            </a:r>
          </a:p>
          <a:p>
            <a:pPr marL="971550" lvl="1" indent="-514350">
              <a:buFont typeface="Calibri" pitchFamily="-107" charset="0"/>
              <a:buAutoNum type="alphaUcPeriod"/>
            </a:pPr>
            <a:r>
              <a:rPr lang="en-US" sz="2800">
                <a:latin typeface="Helvetica Neue" pitchFamily="-107" charset="0"/>
                <a:cs typeface="Arial" pitchFamily="-107" charset="0"/>
              </a:rPr>
              <a:t>marginal Product of Labor (MPL).</a:t>
            </a:r>
          </a:p>
          <a:p>
            <a:pPr marL="971550" lvl="1" indent="-514350">
              <a:buFont typeface="Calibri" pitchFamily="-107" charset="0"/>
              <a:buAutoNum type="alphaUcPeriod"/>
            </a:pPr>
            <a:r>
              <a:rPr lang="en-US" sz="2800">
                <a:latin typeface="Helvetica Neue" pitchFamily="-107" charset="0"/>
                <a:cs typeface="Arial" pitchFamily="-107" charset="0"/>
              </a:rPr>
              <a:t>value of Marginal Product (VMP).</a:t>
            </a:r>
          </a:p>
        </p:txBody>
      </p:sp>
      <p:sp>
        <p:nvSpPr>
          <p:cNvPr id="4" name="Rectangle 3" descr="Correct answer: D, value of Marginal Product (VMP)."/>
          <p:cNvSpPr>
            <a:spLocks noChangeArrowheads="1"/>
          </p:cNvSpPr>
          <p:nvPr/>
        </p:nvSpPr>
        <p:spPr bwMode="auto">
          <a:xfrm>
            <a:off x="619125" y="4332288"/>
            <a:ext cx="6167438" cy="596900"/>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Outsourced</a:t>
            </a:r>
          </a:p>
        </p:txBody>
      </p:sp>
      <p:sp>
        <p:nvSpPr>
          <p:cNvPr id="80898" name="Content Placeholder 2"/>
          <p:cNvSpPr>
            <a:spLocks noGrp="1"/>
          </p:cNvSpPr>
          <p:nvPr>
            <p:ph idx="1"/>
          </p:nvPr>
        </p:nvSpPr>
        <p:spPr>
          <a:xfrm>
            <a:off x="393700" y="1698625"/>
            <a:ext cx="8750300" cy="2743200"/>
          </a:xfrm>
        </p:spPr>
        <p:txBody>
          <a:bodyPr/>
          <a:lstStyle/>
          <a:p>
            <a:r>
              <a:rPr lang="en-US" sz="2800">
                <a:latin typeface="Arial" pitchFamily="-107" charset="0"/>
                <a:cs typeface="Arial" pitchFamily="-107" charset="0"/>
              </a:rPr>
              <a:t>After his entire department is outsourced, an American novelty products salesman from Seattle heads to India to train his replacement.</a:t>
            </a:r>
            <a:endParaRPr lang="en-US" sz="2400">
              <a:latin typeface="Arial" pitchFamily="-107" charset="0"/>
              <a:cs typeface="Arial" pitchFamily="-107" charset="0"/>
            </a:endParaRPr>
          </a:p>
          <a:p>
            <a:pPr lvl="1"/>
            <a:endParaRPr lang="en-US" sz="2400">
              <a:latin typeface="Arial" pitchFamily="-107" charset="0"/>
              <a:cs typeface="Arial" pitchFamily="-107" charset="0"/>
            </a:endParaRPr>
          </a:p>
        </p:txBody>
      </p:sp>
      <p:pic>
        <p:nvPicPr>
          <p:cNvPr id="80899" name="Picture 5" descr="Movie poster for Outsourced.">
            <a:hlinkClick r:id="rId3"/>
          </p:cNvPr>
          <p:cNvPicPr>
            <a:picLocks noChangeAspect="1" noChangeArrowheads="1"/>
          </p:cNvPicPr>
          <p:nvPr/>
        </p:nvPicPr>
        <p:blipFill>
          <a:blip r:embed="rId4"/>
          <a:srcRect/>
          <a:stretch>
            <a:fillRect/>
          </a:stretch>
        </p:blipFill>
        <p:spPr bwMode="auto">
          <a:xfrm>
            <a:off x="3375025" y="3314700"/>
            <a:ext cx="2397125" cy="3028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“Big Box Mart”</a:t>
            </a:r>
            <a:endParaRPr lang="en-US" i="1">
              <a:latin typeface="Arial" pitchFamily="-107" charset="0"/>
              <a:cs typeface="Arial" pitchFamily="-107" charset="0"/>
            </a:endParaRPr>
          </a:p>
        </p:txBody>
      </p:sp>
      <p:sp>
        <p:nvSpPr>
          <p:cNvPr id="82946" name="Content Placeholder 2"/>
          <p:cNvSpPr>
            <a:spLocks noGrp="1"/>
          </p:cNvSpPr>
          <p:nvPr>
            <p:ph idx="1"/>
          </p:nvPr>
        </p:nvSpPr>
        <p:spPr>
          <a:xfrm>
            <a:off x="196850" y="1712913"/>
            <a:ext cx="8750300" cy="2743200"/>
          </a:xfrm>
        </p:spPr>
        <p:txBody>
          <a:bodyPr/>
          <a:lstStyle/>
          <a:p>
            <a:r>
              <a:rPr lang="en-US" sz="3200">
                <a:latin typeface="Arial" pitchFamily="-107" charset="0"/>
                <a:cs typeface="Arial" pitchFamily="-107" charset="0"/>
              </a:rPr>
              <a:t>If all U.S. manufacturing jobs are outsourced to the “slums of Beijing,” the only place U.S. workers will be able to find work is at big-box stores.</a:t>
            </a:r>
          </a:p>
        </p:txBody>
      </p:sp>
      <p:pic>
        <p:nvPicPr>
          <p:cNvPr id="82947" name="Picture 4" descr="Tip #503: Outsourcing in “Big Box Mart”">
            <a:hlinkClick r:id="rId3"/>
          </p:cNvPr>
          <p:cNvPicPr>
            <a:picLocks noChangeAspect="1"/>
          </p:cNvPicPr>
          <p:nvPr/>
        </p:nvPicPr>
        <p:blipFill>
          <a:blip r:embed="rId4"/>
          <a:srcRect l="20306" t="18303" r="22078" b="25455"/>
          <a:stretch>
            <a:fillRect/>
          </a:stretch>
        </p:blipFill>
        <p:spPr bwMode="auto">
          <a:xfrm>
            <a:off x="3797300" y="3989388"/>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0"/>
            <a:ext cx="8382000" cy="1527175"/>
          </a:xfrm>
        </p:spPr>
        <p:txBody>
          <a:bodyPr/>
          <a:lstStyle/>
          <a:p>
            <a:r>
              <a:rPr lang="en-US">
                <a:latin typeface="Helvetica Neue" pitchFamily="-107" charset="0"/>
                <a:cs typeface="Arial" pitchFamily="-107" charset="0"/>
              </a:rPr>
              <a:t>Outsourcing</a:t>
            </a:r>
          </a:p>
        </p:txBody>
      </p:sp>
      <p:sp>
        <p:nvSpPr>
          <p:cNvPr id="30723" name="Content Placeholder 2"/>
          <p:cNvSpPr>
            <a:spLocks noGrp="1"/>
          </p:cNvSpPr>
          <p:nvPr>
            <p:ph idx="1"/>
          </p:nvPr>
        </p:nvSpPr>
        <p:spPr>
          <a:xfrm>
            <a:off x="368300" y="1624013"/>
            <a:ext cx="8318500" cy="5043487"/>
          </a:xfrm>
        </p:spPr>
        <p:txBody>
          <a:bodyPr/>
          <a:lstStyle/>
          <a:p>
            <a:r>
              <a:rPr lang="en-US" sz="3000">
                <a:latin typeface="Arial" pitchFamily="-107" charset="0"/>
                <a:cs typeface="Arial" pitchFamily="-107" charset="0"/>
              </a:rPr>
              <a:t>Outsourcing</a:t>
            </a:r>
          </a:p>
          <a:p>
            <a:pPr lvl="1"/>
            <a:r>
              <a:rPr lang="en-US" sz="2800">
                <a:latin typeface="Arial" pitchFamily="-107" charset="0"/>
                <a:cs typeface="Arial" pitchFamily="-107" charset="0"/>
              </a:rPr>
              <a:t>Occurs when a firm shifts jobs to an outside company, usually overseas, where the cost of labor is lower</a:t>
            </a:r>
          </a:p>
        </p:txBody>
      </p:sp>
      <p:pic>
        <p:nvPicPr>
          <p:cNvPr id="4" name="Picture 4" descr="3 panels of a comic strip with 2 characters, a girl and a boy. The girl says “P.J., its time I told you the truth about Santa Claus,” and the boy asks “What?” to which the girl responds “There’s no such thing as a workshop up in the north pole where elves makes toys. There used to be, but those jobs were outsourced to China.” The boy looks surprised and gasps after he hears what she said."/>
          <p:cNvPicPr>
            <a:picLocks noChangeAspect="1" noChangeArrowheads="1"/>
          </p:cNvPicPr>
          <p:nvPr/>
        </p:nvPicPr>
        <p:blipFill>
          <a:blip r:embed="rId3"/>
          <a:srcRect/>
          <a:stretch>
            <a:fillRect/>
          </a:stretch>
        </p:blipFill>
        <p:spPr bwMode="auto">
          <a:xfrm>
            <a:off x="476250" y="3683000"/>
            <a:ext cx="8389938" cy="2805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0"/>
            <a:ext cx="8382000" cy="1527175"/>
          </a:xfrm>
        </p:spPr>
        <p:txBody>
          <a:bodyPr/>
          <a:lstStyle/>
          <a:p>
            <a:r>
              <a:rPr lang="en-US" dirty="0">
                <a:latin typeface="Helvetica Neue" pitchFamily="-107" charset="0"/>
                <a:cs typeface="Arial" pitchFamily="-107" charset="0"/>
              </a:rPr>
              <a:t>Global </a:t>
            </a:r>
            <a:r>
              <a:rPr lang="en-US" dirty="0" smtClean="0">
                <a:latin typeface="Helvetica Neue" pitchFamily="-107" charset="0"/>
                <a:cs typeface="Arial" pitchFamily="-107" charset="0"/>
              </a:rPr>
              <a:t>Implications</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1 </a:t>
            </a:r>
            <a:endParaRPr lang="en-US" dirty="0">
              <a:latin typeface="Helvetica Neue" pitchFamily="-107" charset="0"/>
              <a:cs typeface="Arial" pitchFamily="-107" charset="0"/>
            </a:endParaRPr>
          </a:p>
        </p:txBody>
      </p:sp>
      <p:sp>
        <p:nvSpPr>
          <p:cNvPr id="32771" name="Content Placeholder 2"/>
          <p:cNvSpPr>
            <a:spLocks noGrp="1"/>
          </p:cNvSpPr>
          <p:nvPr>
            <p:ph idx="1"/>
          </p:nvPr>
        </p:nvSpPr>
        <p:spPr>
          <a:xfrm>
            <a:off x="368300" y="1624013"/>
            <a:ext cx="8318500" cy="5043487"/>
          </a:xfrm>
        </p:spPr>
        <p:txBody>
          <a:bodyPr/>
          <a:lstStyle/>
          <a:p>
            <a:r>
              <a:rPr lang="en-US" sz="3200">
                <a:latin typeface="Arial" pitchFamily="-107" charset="0"/>
                <a:cs typeface="Arial" pitchFamily="-107" charset="0"/>
              </a:rPr>
              <a:t>Short Run</a:t>
            </a:r>
          </a:p>
          <a:p>
            <a:pPr lvl="1"/>
            <a:r>
              <a:rPr lang="en-US" sz="2800">
                <a:latin typeface="Arial" pitchFamily="-107" charset="0"/>
                <a:cs typeface="Arial" pitchFamily="-107" charset="0"/>
              </a:rPr>
              <a:t>Outsourced jobs are not “lost” – they relocate.</a:t>
            </a:r>
          </a:p>
          <a:p>
            <a:pPr lvl="1"/>
            <a:r>
              <a:rPr lang="en-US" sz="2800">
                <a:latin typeface="Arial" pitchFamily="-107" charset="0"/>
                <a:cs typeface="Arial" pitchFamily="-107" charset="0"/>
              </a:rPr>
              <a:t>Firms produce goods at lower costs, and consumers get goods at lower prices.</a:t>
            </a:r>
          </a:p>
          <a:p>
            <a:pPr lvl="1"/>
            <a:r>
              <a:rPr lang="en-US" sz="2800">
                <a:latin typeface="Arial" pitchFamily="-107" charset="0"/>
                <a:cs typeface="Arial" pitchFamily="-107" charset="0"/>
              </a:rPr>
              <a:t>Need to think about the </a:t>
            </a:r>
            <a:r>
              <a:rPr lang="en-US" sz="2800" i="1">
                <a:latin typeface="Arial" pitchFamily="-107" charset="0"/>
                <a:cs typeface="Arial" pitchFamily="-107" charset="0"/>
              </a:rPr>
              <a:t>total </a:t>
            </a:r>
            <a:r>
              <a:rPr lang="en-US" sz="2800">
                <a:latin typeface="Arial" pitchFamily="-107" charset="0"/>
                <a:cs typeface="Arial" pitchFamily="-107" charset="0"/>
              </a:rPr>
              <a:t>effects of outsourcing.</a:t>
            </a:r>
          </a:p>
          <a:p>
            <a:pPr lvl="1"/>
            <a:r>
              <a:rPr lang="en-US" sz="2800">
                <a:latin typeface="Arial" pitchFamily="-107" charset="0"/>
                <a:cs typeface="Arial" pitchFamily="-107" charset="0"/>
              </a:rPr>
              <a:t>Germany built a plant in Tennessee. Is this good or bad for the United States?</a:t>
            </a:r>
          </a:p>
          <a:p>
            <a:pPr lvl="1"/>
            <a:endParaRPr lang="en-US" sz="2400">
              <a:latin typeface="Arial" pitchFamily="-107" charset="0"/>
              <a:cs typeface="Arial" pitchFamily="-107" charset="0"/>
            </a:endParaRPr>
          </a:p>
          <a:p>
            <a:pPr lvl="1"/>
            <a:endParaRPr lang="en-US" sz="2400">
              <a:latin typeface="Arial" pitchFamily="-107" charset="0"/>
              <a:cs typeface="Arial" pitchFamily="-107" charset="0"/>
            </a:endParaRPr>
          </a:p>
          <a:p>
            <a:pPr lvl="1"/>
            <a:endParaRPr lang="en-US" sz="24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clrChange>
              <a:clrFrom>
                <a:srgbClr val="FFFFFF"/>
              </a:clrFrom>
              <a:clrTo>
                <a:srgbClr val="FFFFFF">
                  <a:alpha val="0"/>
                </a:srgbClr>
              </a:clrTo>
            </a:clrChange>
          </a:blip>
          <a:stretch>
            <a:fillRect/>
          </a:stretch>
        </p:blipFill>
        <p:spPr>
          <a:xfrm>
            <a:off x="4888878" y="3664588"/>
            <a:ext cx="1694688" cy="1962912"/>
          </a:xfrm>
          <a:prstGeom prst="rect">
            <a:avLst/>
          </a:prstGeom>
        </p:spPr>
      </p:pic>
      <p:pic>
        <p:nvPicPr>
          <p:cNvPr id="22" name="Picture 21"/>
          <p:cNvPicPr>
            <a:picLocks noChangeAspect="1"/>
          </p:cNvPicPr>
          <p:nvPr/>
        </p:nvPicPr>
        <p:blipFill>
          <a:blip r:embed="rId4">
            <a:clrChange>
              <a:clrFrom>
                <a:srgbClr val="FFFFFF"/>
              </a:clrFrom>
              <a:clrTo>
                <a:srgbClr val="FFFFFF">
                  <a:alpha val="0"/>
                </a:srgbClr>
              </a:clrTo>
            </a:clrChange>
          </a:blip>
          <a:stretch>
            <a:fillRect/>
          </a:stretch>
        </p:blipFill>
        <p:spPr>
          <a:xfrm>
            <a:off x="706248" y="4125534"/>
            <a:ext cx="1310640" cy="1499616"/>
          </a:xfrm>
          <a:prstGeom prst="rect">
            <a:avLst/>
          </a:prstGeom>
        </p:spPr>
      </p:pic>
      <p:pic>
        <p:nvPicPr>
          <p:cNvPr id="14" name="Picture 13" descr="Two graphs that show the shifting labor market equilibrium. The x axis represents quantity of workers, and the y axis represents wage. The first graph shows reduced labor demand in Germany. The supply curve, S, is linear with a positive slope. The demand curves, D1 and D2, are linear with a negative slope. S intersects D1 at the equilibrium point, E1, where the wage is W1 and the quantity is Q1. The demand in labor causes D1 to shift left to D2. S intersects D2 at a lower equilibrium point, E2, where the wage has decreased to W2 and the quantity has decreased to Q2.The second graph shows increased labor demand in Alabama. The supply curve, S, is linear with a positive slope. The demand curves, D1 and D2, are linear with a negative slope. S intersects D1 at the equilibrium point, E1, where the wage is W1 and the quantity is Q1. The demand in labor causes D1 to shift right to D2. S intersects D2 at a higher equilibrium point, E2, where the wage has increased to W2 and the quantity has increased to Q2."/>
          <p:cNvPicPr>
            <a:picLocks noChangeAspect="1"/>
          </p:cNvPicPr>
          <p:nvPr/>
        </p:nvPicPr>
        <p:blipFill>
          <a:blip r:embed="rId5">
            <a:clrChange>
              <a:clrFrom>
                <a:srgbClr val="FFFFFF"/>
              </a:clrFrom>
              <a:clrTo>
                <a:srgbClr val="FFFFFF">
                  <a:alpha val="0"/>
                </a:srgbClr>
              </a:clrTo>
            </a:clrChange>
          </a:blip>
          <a:stretch>
            <a:fillRect/>
          </a:stretch>
        </p:blipFill>
        <p:spPr>
          <a:xfrm>
            <a:off x="304800" y="2282448"/>
            <a:ext cx="8534400" cy="3810000"/>
          </a:xfrm>
          <a:prstGeom prst="rect">
            <a:avLst/>
          </a:prstGeom>
        </p:spPr>
      </p:pic>
      <p:sp>
        <p:nvSpPr>
          <p:cNvPr id="89098" name="Title 10"/>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Shifting Labor Market Equilibrium</a:t>
            </a:r>
            <a:endParaRPr lang="en-US">
              <a:latin typeface="Arial" pitchFamily="-107" charset="0"/>
              <a:cs typeface="Arial" pitchFamily="-107" charset="0"/>
            </a:endParaRPr>
          </a:p>
        </p:txBody>
      </p:sp>
      <p:pic>
        <p:nvPicPr>
          <p:cNvPr id="15" name="Picture 14"/>
          <p:cNvPicPr>
            <a:picLocks noChangeAspect="1"/>
          </p:cNvPicPr>
          <p:nvPr/>
        </p:nvPicPr>
        <p:blipFill>
          <a:blip r:embed="rId6"/>
          <a:stretch>
            <a:fillRect/>
          </a:stretch>
        </p:blipFill>
        <p:spPr>
          <a:xfrm>
            <a:off x="1284981" y="3042380"/>
            <a:ext cx="505968" cy="85344"/>
          </a:xfrm>
          <a:prstGeom prst="rect">
            <a:avLst/>
          </a:prstGeom>
        </p:spPr>
      </p:pic>
      <p:pic>
        <p:nvPicPr>
          <p:cNvPr id="16" name="Picture 15"/>
          <p:cNvPicPr>
            <a:picLocks noChangeAspect="1"/>
          </p:cNvPicPr>
          <p:nvPr/>
        </p:nvPicPr>
        <p:blipFill>
          <a:blip r:embed="rId7">
            <a:clrChange>
              <a:clrFrom>
                <a:srgbClr val="FFFFFF"/>
              </a:clrFrom>
              <a:clrTo>
                <a:srgbClr val="FFFFFF">
                  <a:alpha val="0"/>
                </a:srgbClr>
              </a:clrTo>
            </a:clrChange>
          </a:blip>
          <a:stretch>
            <a:fillRect/>
          </a:stretch>
        </p:blipFill>
        <p:spPr>
          <a:xfrm>
            <a:off x="889981" y="2840231"/>
            <a:ext cx="2389632" cy="2694432"/>
          </a:xfrm>
          <a:prstGeom prst="rect">
            <a:avLst/>
          </a:prstGeom>
        </p:spPr>
      </p:pic>
      <p:pic>
        <p:nvPicPr>
          <p:cNvPr id="17" name="Picture 16"/>
          <p:cNvPicPr>
            <a:picLocks noChangeAspect="1"/>
          </p:cNvPicPr>
          <p:nvPr/>
        </p:nvPicPr>
        <p:blipFill>
          <a:blip r:embed="rId8"/>
          <a:stretch>
            <a:fillRect/>
          </a:stretch>
        </p:blipFill>
        <p:spPr>
          <a:xfrm>
            <a:off x="5430319" y="3030513"/>
            <a:ext cx="505968" cy="91440"/>
          </a:xfrm>
          <a:prstGeom prst="rect">
            <a:avLst/>
          </a:prstGeom>
        </p:spPr>
      </p:pic>
      <p:pic>
        <p:nvPicPr>
          <p:cNvPr id="18" name="Picture 17"/>
          <p:cNvPicPr>
            <a:picLocks noChangeAspect="1"/>
          </p:cNvPicPr>
          <p:nvPr/>
        </p:nvPicPr>
        <p:blipFill>
          <a:blip r:embed="rId9">
            <a:clrChange>
              <a:clrFrom>
                <a:srgbClr val="FFFFFF"/>
              </a:clrFrom>
              <a:clrTo>
                <a:srgbClr val="FFFFFF">
                  <a:alpha val="0"/>
                </a:srgbClr>
              </a:clrTo>
            </a:clrChange>
          </a:blip>
          <a:stretch>
            <a:fillRect/>
          </a:stretch>
        </p:blipFill>
        <p:spPr>
          <a:xfrm>
            <a:off x="5556016" y="2478322"/>
            <a:ext cx="2371344" cy="2712720"/>
          </a:xfrm>
          <a:prstGeom prst="rect">
            <a:avLst/>
          </a:prstGeom>
        </p:spPr>
      </p:pic>
      <p:pic>
        <p:nvPicPr>
          <p:cNvPr id="19" name="Picture 18"/>
          <p:cNvPicPr>
            <a:picLocks noChangeAspect="1"/>
          </p:cNvPicPr>
          <p:nvPr/>
        </p:nvPicPr>
        <p:blipFill>
          <a:blip r:embed="rId10"/>
          <a:stretch>
            <a:fillRect/>
          </a:stretch>
        </p:blipFill>
        <p:spPr>
          <a:xfrm>
            <a:off x="824983" y="3732148"/>
            <a:ext cx="85344" cy="310896"/>
          </a:xfrm>
          <a:prstGeom prst="rect">
            <a:avLst/>
          </a:prstGeom>
        </p:spPr>
      </p:pic>
      <p:pic>
        <p:nvPicPr>
          <p:cNvPr id="20" name="Picture 19"/>
          <p:cNvPicPr>
            <a:picLocks noChangeAspect="1"/>
          </p:cNvPicPr>
          <p:nvPr/>
        </p:nvPicPr>
        <p:blipFill>
          <a:blip r:embed="rId11"/>
          <a:stretch>
            <a:fillRect/>
          </a:stretch>
        </p:blipFill>
        <p:spPr>
          <a:xfrm>
            <a:off x="2083631" y="5370631"/>
            <a:ext cx="231648" cy="85344"/>
          </a:xfrm>
          <a:prstGeom prst="rect">
            <a:avLst/>
          </a:prstGeom>
          <a:noFill/>
          <a:ln>
            <a:noFill/>
          </a:ln>
        </p:spPr>
      </p:pic>
      <p:pic>
        <p:nvPicPr>
          <p:cNvPr id="21" name="Picture 20"/>
          <p:cNvPicPr>
            <a:picLocks noChangeAspect="1"/>
          </p:cNvPicPr>
          <p:nvPr/>
        </p:nvPicPr>
        <p:blipFill>
          <a:blip r:embed="rId12">
            <a:clrChange>
              <a:clrFrom>
                <a:srgbClr val="FFFFFF"/>
              </a:clrFrom>
              <a:clrTo>
                <a:srgbClr val="FFFFFF">
                  <a:alpha val="0"/>
                </a:srgbClr>
              </a:clrTo>
            </a:clrChange>
          </a:blip>
          <a:stretch>
            <a:fillRect/>
          </a:stretch>
        </p:blipFill>
        <p:spPr>
          <a:xfrm>
            <a:off x="538283" y="4029747"/>
            <a:ext cx="1664208" cy="1761744"/>
          </a:xfrm>
          <a:prstGeom prst="rect">
            <a:avLst/>
          </a:prstGeom>
        </p:spPr>
      </p:pic>
      <p:pic>
        <p:nvPicPr>
          <p:cNvPr id="23" name="Picture 22"/>
          <p:cNvPicPr>
            <a:picLocks noChangeAspect="1"/>
          </p:cNvPicPr>
          <p:nvPr/>
        </p:nvPicPr>
        <p:blipFill>
          <a:blip r:embed="rId13"/>
          <a:stretch>
            <a:fillRect/>
          </a:stretch>
        </p:blipFill>
        <p:spPr>
          <a:xfrm>
            <a:off x="4996781" y="3744016"/>
            <a:ext cx="85344" cy="304800"/>
          </a:xfrm>
          <a:prstGeom prst="rect">
            <a:avLst/>
          </a:prstGeom>
        </p:spPr>
      </p:pic>
      <p:pic>
        <p:nvPicPr>
          <p:cNvPr id="24" name="Picture 23"/>
          <p:cNvPicPr>
            <a:picLocks noChangeAspect="1"/>
          </p:cNvPicPr>
          <p:nvPr/>
        </p:nvPicPr>
        <p:blipFill>
          <a:blip r:embed="rId14"/>
          <a:stretch>
            <a:fillRect/>
          </a:stretch>
        </p:blipFill>
        <p:spPr>
          <a:xfrm>
            <a:off x="6261211" y="5397094"/>
            <a:ext cx="237744" cy="85344"/>
          </a:xfrm>
          <a:prstGeom prst="rect">
            <a:avLst/>
          </a:prstGeom>
          <a:noFill/>
          <a:ln>
            <a:noFill/>
          </a:ln>
        </p:spPr>
      </p:pic>
      <p:pic>
        <p:nvPicPr>
          <p:cNvPr id="25" name="Picture 24"/>
          <p:cNvPicPr>
            <a:picLocks noChangeAspect="1"/>
          </p:cNvPicPr>
          <p:nvPr/>
        </p:nvPicPr>
        <p:blipFill>
          <a:blip r:embed="rId15">
            <a:clrChange>
              <a:clrFrom>
                <a:srgbClr val="FFFFFF"/>
              </a:clrFrom>
              <a:clrTo>
                <a:srgbClr val="FFFFFF">
                  <a:alpha val="0"/>
                </a:srgbClr>
              </a:clrTo>
            </a:clrChange>
          </a:blip>
          <a:stretch>
            <a:fillRect/>
          </a:stretch>
        </p:blipFill>
        <p:spPr>
          <a:xfrm>
            <a:off x="4699124" y="3434240"/>
            <a:ext cx="1950720" cy="2353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22" presetClass="entr" presetSubtype="2"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1000"/>
                            </p:stCondLst>
                            <p:childTnLst>
                              <p:par>
                                <p:cTn id="37" presetID="22" presetClass="entr" presetSubtype="4"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8"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par>
                          <p:cTn id="43" fill="hold">
                            <p:stCondLst>
                              <p:cond delay="1500"/>
                            </p:stCondLst>
                            <p:childTnLst>
                              <p:par>
                                <p:cTn id="44" presetID="1" presetClass="entr" presetSubtype="0"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382000" cy="1527175"/>
          </a:xfrm>
        </p:spPr>
        <p:txBody>
          <a:bodyPr/>
          <a:lstStyle/>
          <a:p>
            <a:r>
              <a:rPr lang="en-US" dirty="0">
                <a:latin typeface="Helvetica Neue" pitchFamily="-107" charset="0"/>
                <a:cs typeface="Arial" pitchFamily="-107" charset="0"/>
              </a:rPr>
              <a:t>Global </a:t>
            </a:r>
            <a:r>
              <a:rPr lang="en-US" dirty="0" smtClean="0">
                <a:latin typeface="Helvetica Neue" pitchFamily="-107" charset="0"/>
                <a:cs typeface="Arial" pitchFamily="-107" charset="0"/>
              </a:rPr>
              <a:t>Implications</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2 </a:t>
            </a:r>
            <a:endParaRPr lang="en-US" dirty="0">
              <a:latin typeface="Helvetica Neue" pitchFamily="-107" charset="0"/>
              <a:cs typeface="Arial" pitchFamily="-107" charset="0"/>
            </a:endParaRPr>
          </a:p>
        </p:txBody>
      </p:sp>
      <p:sp>
        <p:nvSpPr>
          <p:cNvPr id="91138" name="Content Placeholder 2"/>
          <p:cNvSpPr>
            <a:spLocks noGrp="1"/>
          </p:cNvSpPr>
          <p:nvPr>
            <p:ph idx="1"/>
          </p:nvPr>
        </p:nvSpPr>
        <p:spPr>
          <a:xfrm>
            <a:off x="368300" y="1624013"/>
            <a:ext cx="8318500" cy="5043487"/>
          </a:xfrm>
        </p:spPr>
        <p:txBody>
          <a:bodyPr/>
          <a:lstStyle/>
          <a:p>
            <a:r>
              <a:rPr lang="en-US" sz="3200" dirty="0">
                <a:latin typeface="Arial" pitchFamily="-107" charset="0"/>
                <a:cs typeface="Arial" pitchFamily="-107" charset="0"/>
              </a:rPr>
              <a:t>Long Run</a:t>
            </a:r>
          </a:p>
          <a:p>
            <a:pPr lvl="1"/>
            <a:r>
              <a:rPr lang="en-US" sz="2800" dirty="0">
                <a:latin typeface="Arial" pitchFamily="-107" charset="0"/>
                <a:cs typeface="Arial" pitchFamily="-107" charset="0"/>
              </a:rPr>
              <a:t>Outsourcing allows for greatest specialization and increases efficiency</a:t>
            </a:r>
          </a:p>
          <a:p>
            <a:pPr lvl="1"/>
            <a:r>
              <a:rPr lang="en-US" sz="2800" dirty="0">
                <a:latin typeface="Arial" pitchFamily="-107" charset="0"/>
                <a:cs typeface="Arial" pitchFamily="-107" charset="0"/>
              </a:rPr>
              <a:t>Both firms and consumers gain.</a:t>
            </a:r>
          </a:p>
          <a:p>
            <a:pPr lvl="1"/>
            <a:r>
              <a:rPr lang="en-US" sz="2800" b="1" dirty="0" smtClean="0">
                <a:solidFill>
                  <a:srgbClr val="1492C7"/>
                </a:solidFill>
                <a:latin typeface="Arial" pitchFamily="-107" charset="0"/>
                <a:cs typeface="Arial" pitchFamily="-107" charset="0"/>
              </a:rPr>
              <a:t>Trade creates value.</a:t>
            </a:r>
            <a:endParaRPr lang="en-US" sz="2800" b="1" dirty="0">
              <a:latin typeface="Arial" pitchFamily="-107" charset="0"/>
              <a:cs typeface="Arial" pitchFamily="-107" charset="0"/>
            </a:endParaRPr>
          </a:p>
          <a:p>
            <a:pPr lvl="1"/>
            <a:endParaRPr lang="en-US" sz="2800" dirty="0">
              <a:latin typeface="Arial" pitchFamily="-107" charset="0"/>
              <a:cs typeface="Arial" pitchFamily="-107" charset="0"/>
            </a:endParaRPr>
          </a:p>
          <a:p>
            <a:pPr lvl="1"/>
            <a:endParaRPr lang="en-US" sz="24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2800" dirty="0">
                <a:latin typeface="Arial" pitchFamily="-107" charset="0"/>
                <a:cs typeface="Arial" pitchFamily="-107" charset="0"/>
              </a:rPr>
              <a:t>What are the factors of production?</a:t>
            </a:r>
          </a:p>
          <a:p>
            <a:pPr marL="514350" indent="-514350">
              <a:buFont typeface="Calibri" pitchFamily="-107" charset="0"/>
              <a:buAutoNum type="arabicPeriod"/>
            </a:pPr>
            <a:r>
              <a:rPr lang="en-US" sz="2800" dirty="0">
                <a:latin typeface="Arial" pitchFamily="-107" charset="0"/>
                <a:cs typeface="Arial" pitchFamily="-107" charset="0"/>
              </a:rPr>
              <a:t>Where does the demand for labor come from?</a:t>
            </a:r>
          </a:p>
          <a:p>
            <a:pPr marL="514350" indent="-514350">
              <a:buFont typeface="Calibri" pitchFamily="-107" charset="0"/>
              <a:buAutoNum type="arabicPeriod"/>
            </a:pPr>
            <a:r>
              <a:rPr lang="en-US" sz="2800" dirty="0">
                <a:latin typeface="Arial" pitchFamily="-107" charset="0"/>
                <a:cs typeface="Arial" pitchFamily="-107" charset="0"/>
              </a:rPr>
              <a:t>Where does the supply of labor come from?</a:t>
            </a:r>
          </a:p>
          <a:p>
            <a:pPr marL="514350" indent="-514350">
              <a:buFont typeface="Calibri" pitchFamily="-107" charset="0"/>
              <a:buAutoNum type="arabicPeriod"/>
            </a:pPr>
            <a:r>
              <a:rPr lang="en-US" sz="2800" dirty="0">
                <a:latin typeface="Arial" pitchFamily="-107" charset="0"/>
                <a:cs typeface="Arial" pitchFamily="-107" charset="0"/>
              </a:rPr>
              <a:t>What are the determinants of demand and supply in the labor market?</a:t>
            </a:r>
          </a:p>
          <a:p>
            <a:pPr marL="514350" indent="-514350">
              <a:buFont typeface="Calibri" pitchFamily="-107" charset="0"/>
              <a:buAutoNum type="arabicPeriod"/>
            </a:pPr>
            <a:r>
              <a:rPr lang="en-US" sz="2800" dirty="0">
                <a:latin typeface="Arial" pitchFamily="-107" charset="0"/>
                <a:cs typeface="Arial" pitchFamily="-107" charset="0"/>
              </a:rPr>
              <a:t>What role do land and capital play in production?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“John Stossel– Outsourcing”</a:t>
            </a:r>
            <a:endParaRPr lang="en-US" i="1">
              <a:latin typeface="Arial" pitchFamily="-107" charset="0"/>
              <a:cs typeface="Arial" pitchFamily="-107" charset="0"/>
            </a:endParaRPr>
          </a:p>
        </p:txBody>
      </p:sp>
      <p:sp>
        <p:nvSpPr>
          <p:cNvPr id="93186" name="Content Placeholder 2"/>
          <p:cNvSpPr>
            <a:spLocks noGrp="1"/>
          </p:cNvSpPr>
          <p:nvPr>
            <p:ph idx="1"/>
          </p:nvPr>
        </p:nvSpPr>
        <p:spPr>
          <a:xfrm>
            <a:off x="196850" y="1698625"/>
            <a:ext cx="8750300" cy="2743200"/>
          </a:xfrm>
        </p:spPr>
        <p:txBody>
          <a:bodyPr/>
          <a:lstStyle/>
          <a:p>
            <a:r>
              <a:rPr lang="en-US" sz="3200">
                <a:latin typeface="Arial" pitchFamily="-107" charset="0"/>
                <a:cs typeface="Arial" pitchFamily="-107" charset="0"/>
              </a:rPr>
              <a:t>Paradoxically, companies that outsource jobs actually create the most jobs in America: they save money by outsourcing, allowing them to expand.</a:t>
            </a:r>
          </a:p>
        </p:txBody>
      </p:sp>
      <p:pic>
        <p:nvPicPr>
          <p:cNvPr id="93187" name="Picture 4" descr="Tip #506: Outsourcing in “John Stossel—Outsourcing”">
            <a:hlinkClick r:id="rId3"/>
          </p:cNvPr>
          <p:cNvPicPr>
            <a:picLocks noChangeAspect="1"/>
          </p:cNvPicPr>
          <p:nvPr/>
        </p:nvPicPr>
        <p:blipFill>
          <a:blip r:embed="rId4"/>
          <a:srcRect l="20306" t="18303" r="22078" b="25455"/>
          <a:stretch>
            <a:fillRect/>
          </a:stretch>
        </p:blipFill>
        <p:spPr bwMode="auto">
          <a:xfrm>
            <a:off x="3797300" y="3989388"/>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0"/>
            <a:ext cx="8229600" cy="1527175"/>
          </a:xfrm>
        </p:spPr>
        <p:txBody>
          <a:bodyPr/>
          <a:lstStyle/>
          <a:p>
            <a:r>
              <a:rPr lang="en-US" dirty="0">
                <a:latin typeface="Helvetica Neue" pitchFamily="-107" charset="0"/>
                <a:cs typeface="Arial" pitchFamily="-107" charset="0"/>
              </a:rPr>
              <a:t>Practice What You </a:t>
            </a:r>
            <a:r>
              <a:rPr lang="en-US" dirty="0" smtClean="0">
                <a:latin typeface="Helvetica Neue" pitchFamily="-107" charset="0"/>
                <a:cs typeface="Arial" pitchFamily="-107" charset="0"/>
              </a:rPr>
              <a:t>Know</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4 </a:t>
            </a:r>
            <a:endParaRPr lang="en-US" dirty="0">
              <a:latin typeface="Helvetica Neue" pitchFamily="-107" charset="0"/>
              <a:cs typeface="Arial" pitchFamily="-107" charset="0"/>
            </a:endParaRPr>
          </a:p>
        </p:txBody>
      </p:sp>
      <p:sp>
        <p:nvSpPr>
          <p:cNvPr id="95234" name="Content Placeholder 2"/>
          <p:cNvSpPr>
            <a:spLocks noGrp="1"/>
          </p:cNvSpPr>
          <p:nvPr>
            <p:ph idx="1"/>
          </p:nvPr>
        </p:nvSpPr>
        <p:spPr>
          <a:xfrm>
            <a:off x="273050" y="1712913"/>
            <a:ext cx="8696325" cy="4895850"/>
          </a:xfrm>
        </p:spPr>
        <p:txBody>
          <a:bodyPr/>
          <a:lstStyle/>
          <a:p>
            <a:r>
              <a:rPr lang="en-US" sz="3200">
                <a:latin typeface="Helvetica Neue" pitchFamily="-107" charset="0"/>
                <a:cs typeface="Arial" pitchFamily="-107" charset="0"/>
              </a:rPr>
              <a:t>Which of the following is a true statement about outsourcing?</a:t>
            </a:r>
            <a:endParaRPr lang="en-US" sz="3200">
              <a:latin typeface="Arial" pitchFamily="-107" charset="0"/>
              <a:cs typeface="Arial" pitchFamily="-107" charset="0"/>
            </a:endParaRPr>
          </a:p>
          <a:p>
            <a:pPr marL="971550" lvl="1" indent="-514350">
              <a:buFont typeface="Calibri" pitchFamily="-107" charset="0"/>
              <a:buAutoNum type="alphaUcPeriod"/>
            </a:pPr>
            <a:r>
              <a:rPr lang="en-US" sz="2800">
                <a:latin typeface="Helvetica Neue" pitchFamily="-107" charset="0"/>
                <a:cs typeface="Arial" pitchFamily="-107" charset="0"/>
              </a:rPr>
              <a:t>Outsourcing generally helps the firm by raising the price of the goods sold.</a:t>
            </a:r>
          </a:p>
          <a:p>
            <a:pPr marL="971550" lvl="1" indent="-514350">
              <a:buFont typeface="Calibri" pitchFamily="-107" charset="0"/>
              <a:buAutoNum type="alphaUcPeriod"/>
            </a:pPr>
            <a:r>
              <a:rPr lang="en-US" sz="2800">
                <a:latin typeface="Helvetica Neue" pitchFamily="-107" charset="0"/>
                <a:cs typeface="Arial" pitchFamily="-107" charset="0"/>
              </a:rPr>
              <a:t>Outsourcing may decrease wages for domestic workers.</a:t>
            </a:r>
          </a:p>
          <a:p>
            <a:pPr marL="971550" lvl="1" indent="-514350">
              <a:buFont typeface="Calibri" pitchFamily="-107" charset="0"/>
              <a:buAutoNum type="alphaUcPeriod"/>
            </a:pPr>
            <a:r>
              <a:rPr lang="en-US" sz="2800">
                <a:latin typeface="Helvetica Neue" pitchFamily="-107" charset="0"/>
                <a:cs typeface="Arial" pitchFamily="-107" charset="0"/>
              </a:rPr>
              <a:t>Outsourcing will decrease the overall supply of workers that a firm can employ.</a:t>
            </a:r>
          </a:p>
          <a:p>
            <a:pPr marL="971550" lvl="1" indent="-514350">
              <a:buFont typeface="Calibri" pitchFamily="-107" charset="0"/>
              <a:buAutoNum type="alphaUcPeriod"/>
            </a:pPr>
            <a:r>
              <a:rPr lang="en-US" sz="2800">
                <a:latin typeface="Helvetica Neue" pitchFamily="-107" charset="0"/>
                <a:cs typeface="Arial" pitchFamily="-107" charset="0"/>
              </a:rPr>
              <a:t>There are no significant economic trade-offs with regard to outsourcing.</a:t>
            </a:r>
          </a:p>
        </p:txBody>
      </p:sp>
      <p:sp>
        <p:nvSpPr>
          <p:cNvPr id="4" name="Rectangle 3" descr="Correct answer: B, Outsourcing may decrease wages for domestic workers."/>
          <p:cNvSpPr>
            <a:spLocks noChangeArrowheads="1"/>
          </p:cNvSpPr>
          <p:nvPr/>
        </p:nvSpPr>
        <p:spPr bwMode="auto">
          <a:xfrm>
            <a:off x="700088" y="3706813"/>
            <a:ext cx="8269287" cy="965200"/>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0" y="0"/>
            <a:ext cx="8382000" cy="1527175"/>
          </a:xfrm>
        </p:spPr>
        <p:txBody>
          <a:bodyPr/>
          <a:lstStyle/>
          <a:p>
            <a:r>
              <a:rPr lang="en-US">
                <a:latin typeface="Helvetica Neue" pitchFamily="-107" charset="0"/>
                <a:cs typeface="Arial" pitchFamily="-107" charset="0"/>
              </a:rPr>
              <a:t>Monopsony</a:t>
            </a:r>
          </a:p>
        </p:txBody>
      </p:sp>
      <p:sp>
        <p:nvSpPr>
          <p:cNvPr id="36867" name="Content Placeholder 2"/>
          <p:cNvSpPr>
            <a:spLocks noGrp="1"/>
          </p:cNvSpPr>
          <p:nvPr>
            <p:ph idx="1"/>
          </p:nvPr>
        </p:nvSpPr>
        <p:spPr>
          <a:xfrm>
            <a:off x="368300" y="1624013"/>
            <a:ext cx="8318500" cy="5043487"/>
          </a:xfrm>
        </p:spPr>
        <p:txBody>
          <a:bodyPr/>
          <a:lstStyle/>
          <a:p>
            <a:r>
              <a:rPr lang="en-US" sz="3200">
                <a:latin typeface="Arial" pitchFamily="-107" charset="0"/>
                <a:cs typeface="Arial" pitchFamily="-107" charset="0"/>
              </a:rPr>
              <a:t>Monopsony</a:t>
            </a:r>
          </a:p>
          <a:p>
            <a:pPr lvl="1"/>
            <a:r>
              <a:rPr lang="en-US" sz="2800">
                <a:latin typeface="Arial" pitchFamily="-107" charset="0"/>
                <a:cs typeface="Arial" pitchFamily="-107" charset="0"/>
              </a:rPr>
              <a:t>A market situation in which there is only one buyer</a:t>
            </a:r>
          </a:p>
          <a:p>
            <a:r>
              <a:rPr lang="en-US" sz="3200">
                <a:latin typeface="Arial" pitchFamily="-107" charset="0"/>
                <a:cs typeface="Arial" pitchFamily="-107" charset="0"/>
              </a:rPr>
              <a:t>Monopsony results</a:t>
            </a:r>
          </a:p>
          <a:p>
            <a:pPr lvl="1"/>
            <a:r>
              <a:rPr lang="en-US" sz="2800">
                <a:latin typeface="Arial" pitchFamily="-107" charset="0"/>
                <a:cs typeface="Arial" pitchFamily="-107" charset="0"/>
              </a:rPr>
              <a:t>Monopsonist has market power so can push prices down</a:t>
            </a:r>
          </a:p>
          <a:p>
            <a:pPr lvl="1"/>
            <a:r>
              <a:rPr lang="en-US" sz="2800">
                <a:latin typeface="Arial" pitchFamily="-107" charset="0"/>
                <a:cs typeface="Arial" pitchFamily="-107" charset="0"/>
              </a:rPr>
              <a:t>Monopsonist labor buyer will push wages low</a:t>
            </a:r>
          </a:p>
          <a:p>
            <a:endParaRPr lang="en-US" sz="24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457200" y="0"/>
            <a:ext cx="8382000" cy="1527175"/>
          </a:xfrm>
        </p:spPr>
        <p:txBody>
          <a:bodyPr/>
          <a:lstStyle/>
          <a:p>
            <a:pPr eaLnBrk="1" hangingPunct="1"/>
            <a:r>
              <a:rPr lang="en-US">
                <a:latin typeface="Helvetica Neue" pitchFamily="-107" charset="0"/>
              </a:rPr>
              <a:t>Monopsony and the WNBA</a:t>
            </a:r>
          </a:p>
        </p:txBody>
      </p:sp>
      <p:sp>
        <p:nvSpPr>
          <p:cNvPr id="37891" name="Content Placeholder 2"/>
          <p:cNvSpPr>
            <a:spLocks noGrp="1"/>
          </p:cNvSpPr>
          <p:nvPr>
            <p:ph idx="4294967295"/>
          </p:nvPr>
        </p:nvSpPr>
        <p:spPr>
          <a:xfrm>
            <a:off x="165100" y="1624013"/>
            <a:ext cx="8318500" cy="5043487"/>
          </a:xfrm>
        </p:spPr>
        <p:txBody>
          <a:bodyPr/>
          <a:lstStyle/>
          <a:p>
            <a:pPr eaLnBrk="1" hangingPunct="1"/>
            <a:r>
              <a:rPr lang="en-US" sz="3000"/>
              <a:t>NBA</a:t>
            </a:r>
          </a:p>
          <a:p>
            <a:pPr lvl="1" eaLnBrk="1" hangingPunct="1"/>
            <a:r>
              <a:rPr lang="en-US" sz="2400"/>
              <a:t>Teams are all owned separately</a:t>
            </a:r>
          </a:p>
          <a:p>
            <a:pPr lvl="1" eaLnBrk="1" hangingPunct="1"/>
            <a:r>
              <a:rPr lang="en-US" sz="2400"/>
              <a:t>Many competing purchasers of NBA labor</a:t>
            </a:r>
          </a:p>
          <a:p>
            <a:pPr lvl="1" eaLnBrk="1" hangingPunct="1"/>
            <a:r>
              <a:rPr lang="en-US" sz="2400"/>
              <a:t>Higher wages</a:t>
            </a:r>
          </a:p>
          <a:p>
            <a:pPr lvl="1" eaLnBrk="1" hangingPunct="1"/>
            <a:r>
              <a:rPr lang="en-US" sz="2400"/>
              <a:t>Average salary of NBA player in 2011</a:t>
            </a:r>
            <a:br>
              <a:rPr lang="en-US" sz="2400"/>
            </a:br>
            <a:r>
              <a:rPr lang="en-US" sz="2400"/>
              <a:t>was $5.15 million</a:t>
            </a:r>
          </a:p>
          <a:p>
            <a:pPr eaLnBrk="1" hangingPunct="1"/>
            <a:r>
              <a:rPr lang="en-US" sz="3000"/>
              <a:t>WNBA</a:t>
            </a:r>
          </a:p>
          <a:p>
            <a:pPr lvl="1" eaLnBrk="1" hangingPunct="1"/>
            <a:r>
              <a:rPr lang="en-US" sz="2400"/>
              <a:t>At first, teams are all owned by the NBA</a:t>
            </a:r>
          </a:p>
          <a:p>
            <a:pPr lvl="1" eaLnBrk="1" hangingPunct="1"/>
            <a:r>
              <a:rPr lang="en-US" sz="2400"/>
              <a:t>One purchaser of WNBA labor (monopsony)</a:t>
            </a:r>
          </a:p>
          <a:p>
            <a:pPr lvl="1" eaLnBrk="1" hangingPunct="1"/>
            <a:r>
              <a:rPr lang="en-US" sz="2400"/>
              <a:t>Lower wages</a:t>
            </a:r>
          </a:p>
          <a:p>
            <a:pPr lvl="1" eaLnBrk="1" hangingPunct="1"/>
            <a:r>
              <a:rPr lang="en-US" sz="2400"/>
              <a:t>Salary cap for WNBA </a:t>
            </a:r>
            <a:r>
              <a:rPr lang="en-US" sz="2400" i="1"/>
              <a:t>TEAM</a:t>
            </a:r>
            <a:r>
              <a:rPr lang="en-US" sz="2400"/>
              <a:t> in 2013 was $869,000</a:t>
            </a:r>
          </a:p>
          <a:p>
            <a:pPr eaLnBrk="1" hangingPunct="1"/>
            <a:endParaRPr lang="en-US" sz="400"/>
          </a:p>
          <a:p>
            <a:pPr eaLnBrk="1" hangingPunct="1"/>
            <a:endParaRPr lang="en-US" sz="2400"/>
          </a:p>
        </p:txBody>
      </p:sp>
      <p:pic>
        <p:nvPicPr>
          <p:cNvPr id="37892" name="Picture 4" descr="Photo of a basketball player."/>
          <p:cNvPicPr>
            <a:picLocks noChangeAspect="1" noChangeArrowheads="1"/>
          </p:cNvPicPr>
          <p:nvPr/>
        </p:nvPicPr>
        <p:blipFill>
          <a:blip r:embed="rId3"/>
          <a:srcRect/>
          <a:stretch>
            <a:fillRect/>
          </a:stretch>
        </p:blipFill>
        <p:spPr bwMode="auto">
          <a:xfrm>
            <a:off x="6704013" y="1752600"/>
            <a:ext cx="2198687" cy="269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89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89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1527175"/>
          </a:xfrm>
        </p:spPr>
        <p:txBody>
          <a:bodyPr/>
          <a:lstStyle/>
          <a:p>
            <a:pPr algn="l"/>
            <a:r>
              <a:rPr lang="en-US" dirty="0">
                <a:solidFill>
                  <a:srgbClr val="1392C8"/>
                </a:solidFill>
                <a:latin typeface="Arial" pitchFamily="-107" charset="0"/>
                <a:cs typeface="Arial" pitchFamily="-107" charset="0"/>
              </a:rPr>
              <a:t>Class Activity: Think-Pair-Share: What Determines Salary?</a:t>
            </a:r>
          </a:p>
        </p:txBody>
      </p:sp>
      <p:sp>
        <p:nvSpPr>
          <p:cNvPr id="101378" name="Content Placeholder 2"/>
          <p:cNvSpPr>
            <a:spLocks noGrp="1"/>
          </p:cNvSpPr>
          <p:nvPr>
            <p:ph idx="1"/>
          </p:nvPr>
        </p:nvSpPr>
        <p:spPr>
          <a:xfrm>
            <a:off x="457200" y="1712913"/>
            <a:ext cx="8229600" cy="4895850"/>
          </a:xfrm>
        </p:spPr>
        <p:txBody>
          <a:bodyPr/>
          <a:lstStyle/>
          <a:p>
            <a:pPr marL="342900" indent="-342900">
              <a:buFontTx/>
              <a:buChar char="•"/>
            </a:pPr>
            <a:r>
              <a:rPr lang="en-US" sz="3200" dirty="0">
                <a:latin typeface="Arial" pitchFamily="-107" charset="0"/>
                <a:cs typeface="Arial" pitchFamily="-107" charset="0"/>
              </a:rPr>
              <a:t>Get into groups and discuss what determines salary. </a:t>
            </a:r>
          </a:p>
          <a:p>
            <a:pPr marL="342900" indent="-342900">
              <a:buFontTx/>
              <a:buChar char="•"/>
            </a:pPr>
            <a:r>
              <a:rPr lang="en-US" sz="3200" dirty="0" smtClean="0">
                <a:latin typeface="Arial" pitchFamily="-107" charset="0"/>
                <a:cs typeface="Arial" pitchFamily="-107" charset="0"/>
              </a:rPr>
              <a:t>Should </a:t>
            </a:r>
            <a:r>
              <a:rPr lang="en-US" sz="3200" dirty="0">
                <a:latin typeface="Arial" pitchFamily="-107" charset="0"/>
                <a:cs typeface="Arial" pitchFamily="-107" charset="0"/>
              </a:rPr>
              <a:t>“important” jobs, such as teaching, nursing, and social work, be well remunerated? </a:t>
            </a:r>
            <a:endParaRPr lang="en-US" sz="3200" dirty="0" smtClean="0">
              <a:latin typeface="Arial" pitchFamily="-107" charset="0"/>
              <a:cs typeface="Arial" pitchFamily="-107" charset="0"/>
            </a:endParaRPr>
          </a:p>
          <a:p>
            <a:pPr marL="342900" indent="-342900">
              <a:buFontTx/>
              <a:buChar char="•"/>
            </a:pPr>
            <a:r>
              <a:rPr lang="en-US" sz="3200" dirty="0" smtClean="0">
                <a:latin typeface="Arial" pitchFamily="-107" charset="0"/>
                <a:cs typeface="Arial" pitchFamily="-107" charset="0"/>
              </a:rPr>
              <a:t>Should </a:t>
            </a:r>
            <a:r>
              <a:rPr lang="en-US" sz="3200" dirty="0">
                <a:latin typeface="Arial" pitchFamily="-107" charset="0"/>
                <a:cs typeface="Arial" pitchFamily="-107" charset="0"/>
              </a:rPr>
              <a:t>star athletes earn millions of dollars per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0" y="0"/>
            <a:ext cx="9144000" cy="698500"/>
          </a:xfrm>
        </p:spPr>
        <p:txBody>
          <a:bodyPr/>
          <a:lstStyle/>
          <a:p>
            <a:r>
              <a:rPr lang="en-US" sz="2800" dirty="0"/>
              <a:t>Why Do Some Workers Make More Than </a:t>
            </a:r>
            <a:r>
              <a:rPr lang="en-US" sz="2800" dirty="0" smtClean="0"/>
              <a:t>Others?</a:t>
            </a:r>
            <a:r>
              <a:rPr lang="en-US" altLang="x-none" sz="2800" dirty="0" smtClean="0">
                <a:latin typeface="Arial" charset="0"/>
                <a:ea typeface="MS PGothic" charset="-128"/>
                <a:cs typeface="Arial" charset="0"/>
              </a:rPr>
              <a:t>—</a:t>
            </a:r>
            <a:r>
              <a:rPr lang="en-US" sz="2800" dirty="0" smtClean="0"/>
              <a:t>1 </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1518087985"/>
              </p:ext>
            </p:extLst>
          </p:nvPr>
        </p:nvGraphicFramePr>
        <p:xfrm>
          <a:off x="0" y="830263"/>
          <a:ext cx="9144000" cy="5527676"/>
        </p:xfrm>
        <a:graphic>
          <a:graphicData uri="http://schemas.openxmlformats.org/drawingml/2006/table">
            <a:tbl>
              <a:tblPr/>
              <a:tblGrid>
                <a:gridCol w="3309938"/>
                <a:gridCol w="5834062"/>
              </a:tblGrid>
              <a:tr h="1003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latin typeface="Arial" pitchFamily="-107" charset="0"/>
                          <a:ea typeface="MS PGothic" pitchFamily="34" charset="-128"/>
                          <a:cs typeface="MS PGothic" pitchFamily="34" charset="-128"/>
                        </a:rPr>
                        <a:t>Question</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latin typeface="Arial" pitchFamily="-107" charset="0"/>
                          <a:ea typeface="MS PGothic" pitchFamily="34" charset="-128"/>
                          <a:cs typeface="MS PGothic" pitchFamily="34" charset="-128"/>
                        </a:rPr>
                        <a:t>Answer</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066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Arial" pitchFamily="-107" charset="0"/>
                          <a:ea typeface="MS PGothic" pitchFamily="34" charset="-128"/>
                          <a:cs typeface="MS PGothic" pitchFamily="34" charset="-128"/>
                        </a:rPr>
                        <a:t>Why do economists generally earn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Arial" pitchFamily="-107" charset="0"/>
                          <a:ea typeface="MS PGothic" pitchFamily="34" charset="-128"/>
                          <a:cs typeface="MS PGothic" pitchFamily="34" charset="-128"/>
                        </a:rPr>
                        <a:t>more than elementary school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Arial" pitchFamily="-107" charset="0"/>
                          <a:ea typeface="MS PGothic" pitchFamily="34" charset="-128"/>
                          <a:cs typeface="MS PGothic" pitchFamily="34" charset="-128"/>
                        </a:rPr>
                        <a:t>teachers?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Arial" pitchFamily="-107" charset="0"/>
                          <a:ea typeface="MS PGothic" pitchFamily="34" charset="-128"/>
                          <a:cs typeface="MS PGothic" pitchFamily="34" charset="-128"/>
                        </a:rPr>
                        <a:t>Supply side – fewer qualified economists than certified elementary school teachers.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Arial" pitchFamily="-107" charset="0"/>
                          <a:ea typeface="MS PGothic" pitchFamily="34" charset="-128"/>
                          <a:cs typeface="MS PGothic" pitchFamily="34" charset="-128"/>
                        </a:rPr>
                        <a:t>Demand side - value of the marginal product of labor of economists is generally higher than that of most elementary school teachers.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177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Arial" pitchFamily="-107" charset="0"/>
                          <a:ea typeface="MS PGothic" pitchFamily="34" charset="-128"/>
                          <a:cs typeface="MS PGothic" pitchFamily="34" charset="-128"/>
                        </a:rPr>
                        <a:t>Why do people who work the night shift earn more than those who do the same job during the day?</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7" charset="0"/>
                          <a:ea typeface="MS PGothic" pitchFamily="34" charset="-128"/>
                          <a:cs typeface="MS PGothic" pitchFamily="34" charset="-128"/>
                        </a:rPr>
                        <a:t> </a:t>
                      </a:r>
                      <a:r>
                        <a:rPr kumimoji="0" lang="en-US" sz="2200" b="0" i="0" u="none" strike="noStrike" cap="none" normalizeH="0" baseline="0" dirty="0">
                          <a:ln>
                            <a:noFill/>
                          </a:ln>
                          <a:solidFill>
                            <a:srgbClr val="000000"/>
                          </a:solidFill>
                          <a:effectLst/>
                          <a:latin typeface="Arial" pitchFamily="-107" charset="0"/>
                          <a:ea typeface="MS PGothic" pitchFamily="34" charset="-128"/>
                          <a:cs typeface="MS PGothic" pitchFamily="34" charset="-128"/>
                        </a:rPr>
                        <a:t>Supply side - Fewer people are willing to work at night, so the wage necessary to attract labor to perform the job must be higher.</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rgbClr val="000000"/>
                        </a:solidFill>
                        <a:effectLst/>
                        <a:latin typeface="Arial" pitchFamily="-107" charset="0"/>
                        <a:ea typeface="MS PGothic" pitchFamily="34" charset="-128"/>
                        <a:cs typeface="MS PGothic" pitchFamily="34" charset="-128"/>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9" name="Rectangle 8"/>
          <p:cNvSpPr>
            <a:spLocks noChangeArrowheads="1"/>
          </p:cNvSpPr>
          <p:nvPr/>
        </p:nvSpPr>
        <p:spPr bwMode="auto">
          <a:xfrm>
            <a:off x="3367088" y="1843088"/>
            <a:ext cx="5776912" cy="2147887"/>
          </a:xfrm>
          <a:prstGeom prst="rect">
            <a:avLst/>
          </a:prstGeom>
          <a:solidFill>
            <a:srgbClr val="88A9D2"/>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endParaRPr>
          </a:p>
        </p:txBody>
      </p:sp>
      <p:sp>
        <p:nvSpPr>
          <p:cNvPr id="10" name="Rectangle 9"/>
          <p:cNvSpPr>
            <a:spLocks noChangeArrowheads="1"/>
          </p:cNvSpPr>
          <p:nvPr/>
        </p:nvSpPr>
        <p:spPr bwMode="auto">
          <a:xfrm>
            <a:off x="3367088" y="4391025"/>
            <a:ext cx="5776912" cy="1820863"/>
          </a:xfrm>
          <a:prstGeom prst="rect">
            <a:avLst/>
          </a:prstGeom>
          <a:solidFill>
            <a:srgbClr val="88A9D2"/>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grpId="0"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8738" y="874713"/>
          <a:ext cx="9085262" cy="5627689"/>
        </p:xfrm>
        <a:graphic>
          <a:graphicData uri="http://schemas.openxmlformats.org/drawingml/2006/table">
            <a:tbl>
              <a:tblPr/>
              <a:tblGrid>
                <a:gridCol w="3338512"/>
                <a:gridCol w="5746750"/>
              </a:tblGrid>
              <a:tr h="7318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latin typeface="Arial" pitchFamily="-107" charset="0"/>
                          <a:ea typeface="Arial" pitchFamily="-107" charset="0"/>
                          <a:cs typeface="Arial" pitchFamily="-107" charset="0"/>
                        </a:rPr>
                        <a:t>Question</a:t>
                      </a:r>
                    </a:p>
                  </a:txBody>
                  <a:tcPr marL="91433" marR="9143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latin typeface="Arial" pitchFamily="-107" charset="0"/>
                          <a:ea typeface="Arial" pitchFamily="-107" charset="0"/>
                          <a:cs typeface="Arial" pitchFamily="-107" charset="0"/>
                        </a:rPr>
                        <a:t>Answer</a:t>
                      </a:r>
                    </a:p>
                  </a:txBody>
                  <a:tcPr marL="91433" marR="9143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876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Arial" pitchFamily="-107" charset="0"/>
                          <a:ea typeface="Arial" pitchFamily="-107" charset="0"/>
                          <a:cs typeface="Arial" pitchFamily="-107" charset="0"/>
                        </a:rPr>
                        <a:t>Why do athletes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Arial" pitchFamily="-107" charset="0"/>
                          <a:ea typeface="Arial" pitchFamily="-107" charset="0"/>
                          <a:cs typeface="Arial" pitchFamily="-107" charset="0"/>
                        </a:rPr>
                        <a:t>and actors make so much when what they do is not essential?</a:t>
                      </a:r>
                    </a:p>
                  </a:txBody>
                  <a:tcPr marL="91433" marR="9143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Arial" pitchFamily="-107" charset="0"/>
                          <a:ea typeface="Arial" pitchFamily="-107" charset="0"/>
                          <a:cs typeface="Arial" pitchFamily="-107" charset="0"/>
                        </a:rPr>
                        <a:t>Demand side – The paying public is willing to spend a large amount of income on entertainment.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Arial" pitchFamily="-107" charset="0"/>
                          <a:ea typeface="Arial" pitchFamily="-107" charset="0"/>
                          <a:cs typeface="Arial" pitchFamily="-107" charset="0"/>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Arial" pitchFamily="-107" charset="0"/>
                          <a:ea typeface="Arial" pitchFamily="-107" charset="0"/>
                          <a:cs typeface="Arial" pitchFamily="-107" charset="0"/>
                        </a:rPr>
                        <a:t>Supply side - the number of individuals with the skills and talent to capture the paying public is very small.</a:t>
                      </a:r>
                    </a:p>
                  </a:txBody>
                  <a:tcPr marL="91433" marR="9143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408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00"/>
                          </a:solidFill>
                          <a:effectLst/>
                          <a:latin typeface="Arial" pitchFamily="-107" charset="0"/>
                          <a:ea typeface="Arial" pitchFamily="-107" charset="0"/>
                          <a:cs typeface="Arial" pitchFamily="-107" charset="0"/>
                        </a:rPr>
                        <a:t>Why do janitors, construction workers, nurses—whose jobs are essential—have salaries that are a tiny fraction of celebrities’ salaries?</a:t>
                      </a:r>
                    </a:p>
                  </a:txBody>
                  <a:tcPr marL="91433" marR="9143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Arial" pitchFamily="-107" charset="0"/>
                          <a:ea typeface="Arial" pitchFamily="-107" charset="0"/>
                          <a:cs typeface="Arial" pitchFamily="-107" charset="0"/>
                        </a:rPr>
                        <a:t>Demand side - the value of the marginal product of labor created in these essential jobs is low, so their employers are unable to pay high wages.</a:t>
                      </a:r>
                    </a:p>
                  </a:txBody>
                  <a:tcPr marL="91433" marR="9143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6" name="Rectangle 5"/>
          <p:cNvSpPr>
            <a:spLocks noChangeArrowheads="1"/>
          </p:cNvSpPr>
          <p:nvPr/>
        </p:nvSpPr>
        <p:spPr bwMode="auto">
          <a:xfrm>
            <a:off x="3338513" y="1582738"/>
            <a:ext cx="5776912" cy="2408237"/>
          </a:xfrm>
          <a:prstGeom prst="rect">
            <a:avLst/>
          </a:prstGeom>
          <a:solidFill>
            <a:srgbClr val="88A9D2"/>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endParaRPr>
          </a:p>
        </p:txBody>
      </p:sp>
      <p:sp>
        <p:nvSpPr>
          <p:cNvPr id="8" name="Rectangle 7"/>
          <p:cNvSpPr>
            <a:spLocks noChangeArrowheads="1"/>
          </p:cNvSpPr>
          <p:nvPr/>
        </p:nvSpPr>
        <p:spPr bwMode="auto">
          <a:xfrm>
            <a:off x="3338513" y="4143375"/>
            <a:ext cx="5776912" cy="1822450"/>
          </a:xfrm>
          <a:prstGeom prst="rect">
            <a:avLst/>
          </a:prstGeom>
          <a:solidFill>
            <a:srgbClr val="88A9D2"/>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endParaRPr>
          </a:p>
        </p:txBody>
      </p:sp>
      <p:sp>
        <p:nvSpPr>
          <p:cNvPr id="105489" name="Title 1"/>
          <p:cNvSpPr>
            <a:spLocks noGrp="1"/>
          </p:cNvSpPr>
          <p:nvPr>
            <p:ph type="title"/>
          </p:nvPr>
        </p:nvSpPr>
        <p:spPr>
          <a:xfrm>
            <a:off x="0" y="0"/>
            <a:ext cx="9144000" cy="698500"/>
          </a:xfrm>
        </p:spPr>
        <p:txBody>
          <a:bodyPr/>
          <a:lstStyle/>
          <a:p>
            <a:r>
              <a:rPr lang="en-US" sz="2800" dirty="0">
                <a:latin typeface="Arial" pitchFamily="-107" charset="0"/>
                <a:cs typeface="Arial" pitchFamily="-107" charset="0"/>
              </a:rPr>
              <a:t>Why Do Some Workers Make More Than </a:t>
            </a:r>
            <a:r>
              <a:rPr lang="en-US" sz="2800" dirty="0" smtClean="0">
                <a:latin typeface="Arial" pitchFamily="-107" charset="0"/>
                <a:cs typeface="Arial" pitchFamily="-107" charset="0"/>
              </a:rPr>
              <a:t>Others?</a:t>
            </a:r>
            <a:r>
              <a:rPr lang="en-US" altLang="x-none" sz="2800" dirty="0" smtClean="0">
                <a:latin typeface="Arial" charset="0"/>
                <a:ea typeface="MS PGothic" charset="-128"/>
                <a:cs typeface="Arial" charset="0"/>
              </a:rPr>
              <a:t>—</a:t>
            </a:r>
            <a:r>
              <a:rPr lang="en-US" sz="2800" dirty="0" smtClean="0">
                <a:latin typeface="Arial" pitchFamily="-107" charset="0"/>
                <a:cs typeface="Arial" pitchFamily="-107" charset="0"/>
              </a:rPr>
              <a:t>2 </a:t>
            </a:r>
            <a:endParaRPr lang="en-US" sz="28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grpId="0" nodeType="clickEffect">
                                  <p:stCondLst>
                                    <p:cond delay="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The Market For Other Production </a:t>
            </a:r>
            <a:r>
              <a:rPr lang="en-US" dirty="0" smtClean="0">
                <a:latin typeface="Arial" pitchFamily="-107" charset="0"/>
                <a:cs typeface="Arial" pitchFamily="-107" charset="0"/>
              </a:rPr>
              <a:t>Factors</a:t>
            </a:r>
            <a:r>
              <a:rPr lang="en-US" altLang="x-none" dirty="0">
                <a:latin typeface="Arial" charset="0"/>
                <a:ea typeface="MS PGothic" charset="-128"/>
                <a:cs typeface="Arial" charset="0"/>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107522"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Market for land</a:t>
            </a:r>
          </a:p>
          <a:p>
            <a:pPr lvl="1"/>
            <a:r>
              <a:rPr lang="en-US" sz="2800" dirty="0">
                <a:latin typeface="Arial" pitchFamily="-107" charset="0"/>
                <a:cs typeface="Arial" pitchFamily="-107" charset="0"/>
              </a:rPr>
              <a:t>How is the supply of land different than other factors of production?</a:t>
            </a:r>
          </a:p>
          <a:p>
            <a:pPr lvl="1"/>
            <a:r>
              <a:rPr lang="en-US" sz="2800" dirty="0">
                <a:latin typeface="Arial" pitchFamily="-107" charset="0"/>
                <a:cs typeface="Arial" pitchFamily="-107" charset="0"/>
              </a:rPr>
              <a:t>How would an increase in demand for land affect price and quantity?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1843698" y="2637799"/>
            <a:ext cx="2987040" cy="188976"/>
          </a:xfrm>
          <a:prstGeom prst="rect">
            <a:avLst/>
          </a:prstGeom>
        </p:spPr>
      </p:pic>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3308644" y="1003269"/>
            <a:ext cx="3602736" cy="4163568"/>
          </a:xfrm>
          <a:prstGeom prst="rect">
            <a:avLst/>
          </a:prstGeom>
        </p:spPr>
      </p:pic>
      <p:pic>
        <p:nvPicPr>
          <p:cNvPr id="11" name="Picture 10" descr="Figure 14.8 is a graph titled Supply and Demand in the Market for Land with Rental price of land on the y-axis and Quantity of land on the x-axis. Two demand curves, D1 and D2, are linear with negative slopes, and the supply curve, S, is vertical with infinite slope. S intersects D1, at the price and quantity P1 and Q1, and D2, at the price P2 and quantity Q2. The quantities Q1 and Q2 are equal."/>
          <p:cNvPicPr>
            <a:picLocks noChangeAspect="1"/>
          </p:cNvPicPr>
          <p:nvPr/>
        </p:nvPicPr>
        <p:blipFill>
          <a:blip r:embed="rId5">
            <a:clrChange>
              <a:clrFrom>
                <a:srgbClr val="FFFFFF"/>
              </a:clrFrom>
              <a:clrTo>
                <a:srgbClr val="FFFFFF">
                  <a:alpha val="0"/>
                </a:srgbClr>
              </a:clrTo>
            </a:clrChange>
          </a:blip>
          <a:stretch>
            <a:fillRect/>
          </a:stretch>
        </p:blipFill>
        <p:spPr>
          <a:xfrm>
            <a:off x="1274064" y="921443"/>
            <a:ext cx="6595872" cy="5791200"/>
          </a:xfrm>
          <a:prstGeom prst="rect">
            <a:avLst/>
          </a:prstGeom>
        </p:spPr>
      </p:pic>
      <p:sp>
        <p:nvSpPr>
          <p:cNvPr id="109575" name="Title 10"/>
          <p:cNvSpPr>
            <a:spLocks noGrp="1"/>
          </p:cNvSpPr>
          <p:nvPr>
            <p:ph type="title"/>
          </p:nvPr>
        </p:nvSpPr>
        <p:spPr/>
        <p:txBody>
          <a:bodyPr/>
          <a:lstStyle/>
          <a:p>
            <a:r>
              <a:rPr lang="en-US">
                <a:latin typeface="Helvetica Neue" pitchFamily="-107" charset="0"/>
                <a:cs typeface="Arial" pitchFamily="-107" charset="0"/>
              </a:rPr>
              <a:t>Supply and Demand for Land</a:t>
            </a:r>
            <a:endParaRPr lang="en-US">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0"/>
            <a:ext cx="8382000" cy="1527175"/>
          </a:xfrm>
        </p:spPr>
        <p:txBody>
          <a:bodyPr/>
          <a:lstStyle/>
          <a:p>
            <a:r>
              <a:rPr lang="en-US" dirty="0">
                <a:latin typeface="Helvetica Neue" pitchFamily="-107" charset="0"/>
                <a:cs typeface="Arial" pitchFamily="-107" charset="0"/>
              </a:rPr>
              <a:t>The Market for </a:t>
            </a:r>
            <a:r>
              <a:rPr lang="en-US" dirty="0" smtClean="0">
                <a:latin typeface="Helvetica Neue" pitchFamily="-107" charset="0"/>
                <a:cs typeface="Arial" pitchFamily="-107" charset="0"/>
              </a:rPr>
              <a:t>Land</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1 </a:t>
            </a:r>
            <a:endParaRPr lang="en-US" dirty="0">
              <a:latin typeface="Helvetica Neue" pitchFamily="-107" charset="0"/>
              <a:cs typeface="Arial" pitchFamily="-107" charset="0"/>
            </a:endParaRPr>
          </a:p>
        </p:txBody>
      </p:sp>
      <p:sp>
        <p:nvSpPr>
          <p:cNvPr id="39939" name="Content Placeholder 2"/>
          <p:cNvSpPr>
            <a:spLocks noGrp="1"/>
          </p:cNvSpPr>
          <p:nvPr>
            <p:ph idx="1"/>
          </p:nvPr>
        </p:nvSpPr>
        <p:spPr>
          <a:xfrm>
            <a:off x="368300" y="1724025"/>
            <a:ext cx="6961188" cy="4933950"/>
          </a:xfrm>
        </p:spPr>
        <p:txBody>
          <a:bodyPr/>
          <a:lstStyle/>
          <a:p>
            <a:r>
              <a:rPr lang="en-US" sz="3200">
                <a:latin typeface="Arial" pitchFamily="-107" charset="0"/>
                <a:cs typeface="Arial" pitchFamily="-107" charset="0"/>
              </a:rPr>
              <a:t>Economic rent</a:t>
            </a:r>
          </a:p>
          <a:p>
            <a:pPr lvl="1"/>
            <a:r>
              <a:rPr lang="en-US" sz="2600">
                <a:latin typeface="Arial" pitchFamily="-107" charset="0"/>
                <a:cs typeface="Arial" pitchFamily="-107" charset="0"/>
              </a:rPr>
              <a:t>The </a:t>
            </a:r>
            <a:r>
              <a:rPr lang="en-US" sz="2600" i="1">
                <a:latin typeface="Arial" pitchFamily="-107" charset="0"/>
                <a:cs typeface="Arial" pitchFamily="-107" charset="0"/>
              </a:rPr>
              <a:t>difference</a:t>
            </a:r>
            <a:r>
              <a:rPr lang="en-US" sz="2600">
                <a:latin typeface="Arial" pitchFamily="-107" charset="0"/>
                <a:cs typeface="Arial" pitchFamily="-107" charset="0"/>
              </a:rPr>
              <a:t> between what a factor of production earns and its next-best alternative</a:t>
            </a:r>
          </a:p>
          <a:p>
            <a:pPr lvl="1"/>
            <a:r>
              <a:rPr lang="en-US" sz="2600">
                <a:latin typeface="Arial" pitchFamily="-107" charset="0"/>
                <a:cs typeface="Arial" pitchFamily="-107" charset="0"/>
              </a:rPr>
              <a:t>Ability of investors to beat their opportunity costs</a:t>
            </a:r>
          </a:p>
          <a:p>
            <a:r>
              <a:rPr lang="en-US" sz="3200">
                <a:latin typeface="Arial" pitchFamily="-107" charset="0"/>
                <a:cs typeface="Arial" pitchFamily="-107" charset="0"/>
              </a:rPr>
              <a:t>Economic rent example</a:t>
            </a:r>
          </a:p>
          <a:p>
            <a:pPr lvl="1"/>
            <a:r>
              <a:rPr lang="en-US" sz="2600">
                <a:latin typeface="Arial" pitchFamily="-107" charset="0"/>
                <a:cs typeface="Arial" pitchFamily="-107" charset="0"/>
              </a:rPr>
              <a:t>Apartment near campus has higher price than apartment 10 miles from campus</a:t>
            </a:r>
          </a:p>
          <a:p>
            <a:pPr lvl="1"/>
            <a:r>
              <a:rPr lang="en-US" sz="2600">
                <a:latin typeface="Arial" pitchFamily="-107" charset="0"/>
                <a:cs typeface="Arial" pitchFamily="-107" charset="0"/>
              </a:rPr>
              <a:t>Higher demand for living near campus</a:t>
            </a:r>
          </a:p>
          <a:p>
            <a:pPr lvl="1"/>
            <a:endParaRPr lang="en-US" sz="2000">
              <a:latin typeface="Arial" pitchFamily="-107" charset="0"/>
              <a:cs typeface="Arial" pitchFamily="-107" charset="0"/>
            </a:endParaRPr>
          </a:p>
        </p:txBody>
      </p:sp>
      <p:pic>
        <p:nvPicPr>
          <p:cNvPr id="111619" name="Picture 4" descr="A small two story house with a well-trimmed lawn in the background. A for sale sign is in front of the lawn in the foreground."/>
          <p:cNvPicPr>
            <a:picLocks noChangeAspect="1" noChangeArrowheads="1"/>
          </p:cNvPicPr>
          <p:nvPr/>
        </p:nvPicPr>
        <p:blipFill>
          <a:blip r:embed="rId3"/>
          <a:srcRect/>
          <a:stretch>
            <a:fillRect/>
          </a:stretch>
        </p:blipFill>
        <p:spPr bwMode="auto">
          <a:xfrm>
            <a:off x="6415088" y="3254375"/>
            <a:ext cx="2424112" cy="169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382000" cy="1527175"/>
          </a:xfrm>
        </p:spPr>
        <p:txBody>
          <a:bodyPr/>
          <a:lstStyle/>
          <a:p>
            <a:r>
              <a:rPr lang="en-US">
                <a:latin typeface="Helvetica Neue" pitchFamily="-107" charset="0"/>
                <a:cs typeface="Arial" pitchFamily="-107" charset="0"/>
              </a:rPr>
              <a:t>The Factors of Production</a:t>
            </a:r>
          </a:p>
        </p:txBody>
      </p:sp>
      <p:sp>
        <p:nvSpPr>
          <p:cNvPr id="9219" name="Content Placeholder 2"/>
          <p:cNvSpPr>
            <a:spLocks noGrp="1"/>
          </p:cNvSpPr>
          <p:nvPr>
            <p:ph idx="1"/>
          </p:nvPr>
        </p:nvSpPr>
        <p:spPr>
          <a:xfrm>
            <a:off x="368300" y="1624013"/>
            <a:ext cx="8318500" cy="5043487"/>
          </a:xfrm>
        </p:spPr>
        <p:txBody>
          <a:bodyPr/>
          <a:lstStyle/>
          <a:p>
            <a:r>
              <a:rPr lang="en-US" sz="3200">
                <a:latin typeface="Arial" pitchFamily="-107" charset="0"/>
                <a:cs typeface="Arial" pitchFamily="-107" charset="0"/>
              </a:rPr>
              <a:t>Factors of production</a:t>
            </a:r>
          </a:p>
          <a:p>
            <a:pPr lvl="1"/>
            <a:r>
              <a:rPr lang="en-US" sz="2800">
                <a:latin typeface="Arial" pitchFamily="-107" charset="0"/>
                <a:cs typeface="Arial" pitchFamily="-107" charset="0"/>
              </a:rPr>
              <a:t>Inputs used in the production of goods and services</a:t>
            </a:r>
          </a:p>
          <a:p>
            <a:pPr lvl="1"/>
            <a:r>
              <a:rPr lang="en-US" sz="2800">
                <a:latin typeface="Arial" pitchFamily="-107" charset="0"/>
                <a:cs typeface="Arial" pitchFamily="-107" charset="0"/>
              </a:rPr>
              <a:t>Land, Labor, Capital</a:t>
            </a:r>
          </a:p>
          <a:p>
            <a:pPr lvl="1">
              <a:buFont typeface="Arial" pitchFamily="-107" charset="0"/>
              <a:buNone/>
            </a:pPr>
            <a:endParaRPr lang="en-US">
              <a:latin typeface="Arial" pitchFamily="-107" charset="0"/>
              <a:cs typeface="Arial" pitchFamily="-107" charset="0"/>
            </a:endParaRPr>
          </a:p>
          <a:p>
            <a:r>
              <a:rPr lang="en-US" sz="3200">
                <a:latin typeface="Arial" pitchFamily="-107" charset="0"/>
                <a:cs typeface="Arial" pitchFamily="-107" charset="0"/>
              </a:rPr>
              <a:t>Derived demand</a:t>
            </a:r>
          </a:p>
          <a:p>
            <a:pPr lvl="1"/>
            <a:r>
              <a:rPr lang="en-US" sz="2800">
                <a:latin typeface="Arial" pitchFamily="-107" charset="0"/>
                <a:cs typeface="Arial" pitchFamily="-107" charset="0"/>
              </a:rPr>
              <a:t>Demand for inputs used in production</a:t>
            </a:r>
          </a:p>
          <a:p>
            <a:pPr lvl="1"/>
            <a:r>
              <a:rPr lang="en-US" sz="2800">
                <a:latin typeface="Arial" pitchFamily="-107" charset="0"/>
                <a:cs typeface="Arial" pitchFamily="-107" charset="0"/>
              </a:rPr>
              <a:t>Derived because the factors are inputs used to supply a good in another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457200" y="0"/>
            <a:ext cx="8382000" cy="1527175"/>
          </a:xfrm>
        </p:spPr>
        <p:txBody>
          <a:bodyPr/>
          <a:lstStyle/>
          <a:p>
            <a:r>
              <a:rPr lang="en-US" dirty="0">
                <a:latin typeface="Helvetica Neue" pitchFamily="-107" charset="0"/>
                <a:cs typeface="Arial" pitchFamily="-107" charset="0"/>
              </a:rPr>
              <a:t>The Market for </a:t>
            </a:r>
            <a:r>
              <a:rPr lang="en-US" dirty="0" smtClean="0">
                <a:latin typeface="Helvetica Neue" pitchFamily="-107" charset="0"/>
                <a:cs typeface="Arial" pitchFamily="-107" charset="0"/>
              </a:rPr>
              <a:t>Land</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2 </a:t>
            </a:r>
            <a:endParaRPr lang="en-US" dirty="0">
              <a:latin typeface="Helvetica Neue" pitchFamily="-107" charset="0"/>
              <a:cs typeface="Arial" pitchFamily="-107" charset="0"/>
            </a:endParaRPr>
          </a:p>
        </p:txBody>
      </p:sp>
      <p:sp>
        <p:nvSpPr>
          <p:cNvPr id="113666" name="Content Placeholder 2"/>
          <p:cNvSpPr>
            <a:spLocks noGrp="1"/>
          </p:cNvSpPr>
          <p:nvPr>
            <p:ph idx="1"/>
          </p:nvPr>
        </p:nvSpPr>
        <p:spPr>
          <a:xfrm>
            <a:off x="406400" y="1673225"/>
            <a:ext cx="7886700" cy="620713"/>
          </a:xfrm>
        </p:spPr>
        <p:txBody>
          <a:bodyPr/>
          <a:lstStyle/>
          <a:p>
            <a:r>
              <a:rPr lang="en-US" sz="3200">
                <a:latin typeface="Arial" pitchFamily="-107" charset="0"/>
                <a:cs typeface="Arial" pitchFamily="-107" charset="0"/>
              </a:rPr>
              <a:t>Build it and they will buy.</a:t>
            </a:r>
          </a:p>
        </p:txBody>
      </p:sp>
      <p:pic>
        <p:nvPicPr>
          <p:cNvPr id="113667" name="Picture 4" descr="A satellite view of manufactured islands in Dubai, United Arab Emirates."/>
          <p:cNvPicPr>
            <a:picLocks noChangeAspect="1" noChangeArrowheads="1"/>
          </p:cNvPicPr>
          <p:nvPr/>
        </p:nvPicPr>
        <p:blipFill>
          <a:blip r:embed="rId3"/>
          <a:srcRect l="-116" t="18060" r="116" b="11620"/>
          <a:stretch>
            <a:fillRect/>
          </a:stretch>
        </p:blipFill>
        <p:spPr bwMode="auto">
          <a:xfrm>
            <a:off x="509588" y="2370138"/>
            <a:ext cx="8107362" cy="3798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The Market For Other Production </a:t>
            </a:r>
            <a:r>
              <a:rPr lang="en-US" dirty="0" smtClean="0">
                <a:latin typeface="Arial" pitchFamily="-107" charset="0"/>
                <a:cs typeface="Arial" pitchFamily="-107" charset="0"/>
              </a:rPr>
              <a:t>Factors</a:t>
            </a:r>
            <a:r>
              <a:rPr lang="en-US" altLang="x-none" dirty="0">
                <a:latin typeface="Arial" charset="0"/>
                <a:ea typeface="MS PGothic" charset="-128"/>
                <a:cs typeface="Arial" charset="0"/>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
        <p:nvSpPr>
          <p:cNvPr id="3"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Market for capital</a:t>
            </a:r>
          </a:p>
          <a:p>
            <a:pPr lvl="1"/>
            <a:r>
              <a:rPr lang="en-US" sz="2800">
                <a:latin typeface="Arial" pitchFamily="-107" charset="0"/>
                <a:cs typeface="Arial" pitchFamily="-107" charset="0"/>
              </a:rPr>
              <a:t>Like labor, demand for capital is a derived demand</a:t>
            </a:r>
          </a:p>
          <a:p>
            <a:pPr lvl="1"/>
            <a:r>
              <a:rPr lang="en-US" sz="2800">
                <a:latin typeface="Arial" pitchFamily="-107" charset="0"/>
                <a:cs typeface="Arial" pitchFamily="-107" charset="0"/>
              </a:rPr>
              <a:t>Determined by the value of marginal product of capital</a:t>
            </a:r>
          </a:p>
          <a:p>
            <a:pPr lvl="1"/>
            <a:r>
              <a:rPr lang="en-US" sz="2800">
                <a:latin typeface="Arial" pitchFamily="-107" charset="0"/>
                <a:cs typeface="Arial" pitchFamily="-107" charset="0"/>
              </a:rPr>
              <a:t>Downward sloping:</a:t>
            </a:r>
            <a:br>
              <a:rPr lang="en-US" sz="2800">
                <a:latin typeface="Arial" pitchFamily="-107" charset="0"/>
                <a:cs typeface="Arial" pitchFamily="-107" charset="0"/>
              </a:rPr>
            </a:br>
            <a:r>
              <a:rPr lang="en-US" sz="2800">
                <a:latin typeface="Arial" pitchFamily="-107" charset="0"/>
                <a:cs typeface="Arial" pitchFamily="-107" charset="0"/>
              </a:rPr>
              <a:t>MPK declines with </a:t>
            </a:r>
            <a:br>
              <a:rPr lang="en-US" sz="2800">
                <a:latin typeface="Arial" pitchFamily="-107" charset="0"/>
                <a:cs typeface="Arial" pitchFamily="-107" charset="0"/>
              </a:rPr>
            </a:br>
            <a:r>
              <a:rPr lang="en-US" sz="2800">
                <a:latin typeface="Arial" pitchFamily="-107" charset="0"/>
                <a:cs typeface="Arial" pitchFamily="-107" charset="0"/>
              </a:rPr>
              <a:t>increased amounts of </a:t>
            </a:r>
            <a:br>
              <a:rPr lang="en-US" sz="2800">
                <a:latin typeface="Arial" pitchFamily="-107" charset="0"/>
                <a:cs typeface="Arial" pitchFamily="-107" charset="0"/>
              </a:rPr>
            </a:br>
            <a:r>
              <a:rPr lang="en-US" sz="2800">
                <a:latin typeface="Arial" pitchFamily="-107" charset="0"/>
                <a:cs typeface="Arial" pitchFamily="-107" charset="0"/>
              </a:rPr>
              <a:t>capital employed</a:t>
            </a:r>
            <a:endParaRPr lang="en-US" sz="2400">
              <a:latin typeface="Arial" pitchFamily="-107" charset="0"/>
              <a:cs typeface="Arial" pitchFamily="-107" charset="0"/>
            </a:endParaRPr>
          </a:p>
          <a:p>
            <a:pPr lvl="1"/>
            <a:endParaRPr lang="en-US" sz="2800">
              <a:latin typeface="Arial" pitchFamily="-107" charset="0"/>
              <a:cs typeface="Arial" pitchFamily="-107" charset="0"/>
            </a:endParaRPr>
          </a:p>
        </p:txBody>
      </p:sp>
      <p:pic>
        <p:nvPicPr>
          <p:cNvPr id="115715" name="Picture 5" descr="An espresso machine on a counter with one milk steamer and 3 ports to make espresso. "/>
          <p:cNvPicPr>
            <a:picLocks noChangeAspect="1" noChangeArrowheads="1"/>
          </p:cNvPicPr>
          <p:nvPr/>
        </p:nvPicPr>
        <p:blipFill>
          <a:blip r:embed="rId3"/>
          <a:srcRect/>
          <a:stretch>
            <a:fillRect/>
          </a:stretch>
        </p:blipFill>
        <p:spPr bwMode="auto">
          <a:xfrm>
            <a:off x="4933950" y="3937000"/>
            <a:ext cx="3867150" cy="2673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0"/>
            <a:ext cx="8382000" cy="1527175"/>
          </a:xfrm>
        </p:spPr>
        <p:txBody>
          <a:bodyPr/>
          <a:lstStyle/>
          <a:p>
            <a:r>
              <a:rPr lang="en-US" dirty="0">
                <a:latin typeface="Helvetica Neue" pitchFamily="-107" charset="0"/>
                <a:cs typeface="Arial" pitchFamily="-107" charset="0"/>
              </a:rPr>
              <a:t>When to Use More Labor, Land, or </a:t>
            </a:r>
            <a:r>
              <a:rPr lang="en-US" dirty="0" smtClean="0">
                <a:latin typeface="Helvetica Neue" pitchFamily="-107" charset="0"/>
                <a:cs typeface="Arial" pitchFamily="-107" charset="0"/>
              </a:rPr>
              <a:t>Capital</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1 </a:t>
            </a:r>
            <a:endParaRPr lang="en-US" dirty="0">
              <a:latin typeface="Helvetica Neue" pitchFamily="-107" charset="0"/>
              <a:cs typeface="Arial" pitchFamily="-107" charset="0"/>
            </a:endParaRPr>
          </a:p>
        </p:txBody>
      </p:sp>
      <p:sp>
        <p:nvSpPr>
          <p:cNvPr id="43011" name="Content Placeholder 2"/>
          <p:cNvSpPr>
            <a:spLocks noGrp="1"/>
          </p:cNvSpPr>
          <p:nvPr>
            <p:ph idx="1"/>
          </p:nvPr>
        </p:nvSpPr>
        <p:spPr>
          <a:xfrm>
            <a:off x="368300" y="1624013"/>
            <a:ext cx="8318500" cy="5043487"/>
          </a:xfrm>
        </p:spPr>
        <p:txBody>
          <a:bodyPr/>
          <a:lstStyle/>
          <a:p>
            <a:r>
              <a:rPr lang="en-US" sz="3200">
                <a:latin typeface="Arial" pitchFamily="-107" charset="0"/>
                <a:cs typeface="Arial" pitchFamily="-107" charset="0"/>
              </a:rPr>
              <a:t>How does a firm determine the best use of its resources?</a:t>
            </a:r>
          </a:p>
          <a:p>
            <a:pPr lvl="1"/>
            <a:r>
              <a:rPr lang="en-US" sz="2800">
                <a:latin typeface="Arial" pitchFamily="-107" charset="0"/>
                <a:cs typeface="Arial" pitchFamily="-107" charset="0"/>
              </a:rPr>
              <a:t>Compare the value of the marginal product </a:t>
            </a:r>
            <a:r>
              <a:rPr lang="en-US" sz="2800" i="1">
                <a:latin typeface="Arial" pitchFamily="-107" charset="0"/>
                <a:cs typeface="Arial" pitchFamily="-107" charset="0"/>
              </a:rPr>
              <a:t>per dollar spent</a:t>
            </a:r>
            <a:r>
              <a:rPr lang="en-US" sz="2800">
                <a:latin typeface="Arial" pitchFamily="-107" charset="0"/>
                <a:cs typeface="Arial" pitchFamily="-107" charset="0"/>
              </a:rPr>
              <a:t> on each resource</a:t>
            </a:r>
          </a:p>
          <a:p>
            <a:pPr lvl="1"/>
            <a:r>
              <a:rPr lang="en-US" sz="2800">
                <a:latin typeface="Arial" pitchFamily="-107" charset="0"/>
                <a:cs typeface="Arial" pitchFamily="-107" charset="0"/>
              </a:rPr>
              <a:t>Compare the VMPL/wage to VMPK/price of capital</a:t>
            </a:r>
          </a:p>
          <a:p>
            <a:pPr lvl="1"/>
            <a:r>
              <a:rPr lang="en-US" sz="2800">
                <a:latin typeface="Arial" pitchFamily="-107" charset="0"/>
                <a:cs typeface="Arial" pitchFamily="-107" charset="0"/>
              </a:rPr>
              <a:t>Maximize their “bang for their buck.”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457200" y="100013"/>
            <a:ext cx="8229600" cy="684212"/>
          </a:xfrm>
        </p:spPr>
        <p:txBody>
          <a:bodyPr/>
          <a:lstStyle/>
          <a:p>
            <a:r>
              <a:rPr lang="en-US">
                <a:latin typeface="Helvetica Neue" pitchFamily="-107" charset="0"/>
              </a:rPr>
              <a:t>Land, Labor, Capital Example</a:t>
            </a:r>
          </a:p>
        </p:txBody>
      </p:sp>
      <p:sp>
        <p:nvSpPr>
          <p:cNvPr id="119810" name="Content Placeholder 1"/>
          <p:cNvSpPr>
            <a:spLocks noGrp="1"/>
          </p:cNvSpPr>
          <p:nvPr>
            <p:ph idx="1"/>
          </p:nvPr>
        </p:nvSpPr>
        <p:spPr>
          <a:xfrm>
            <a:off x="457200" y="4281488"/>
            <a:ext cx="8229600" cy="2322512"/>
          </a:xfrm>
        </p:spPr>
        <p:txBody>
          <a:bodyPr/>
          <a:lstStyle/>
          <a:p>
            <a:r>
              <a:rPr lang="en-US" sz="2800"/>
              <a:t>Which resource should the firm use more of? Which resource should it use less of?</a:t>
            </a:r>
          </a:p>
          <a:p>
            <a:r>
              <a:rPr lang="en-US" sz="2800"/>
              <a:t>What happens as the firm uses more of one resource, and less of another?</a:t>
            </a:r>
          </a:p>
        </p:txBody>
      </p:sp>
      <p:pic>
        <p:nvPicPr>
          <p:cNvPr id="119811" name="Picture 2" descr="Table 14.3 is titled Determining the Bank per Buck for Each Resource. This table has 4 rows and 4 columns. The column headers are as follows: Factor of production; Value of the marginal product; Wage or rental price; Bang per buck."/>
          <p:cNvPicPr>
            <a:picLocks noChangeAspect="1" noChangeArrowheads="1"/>
          </p:cNvPicPr>
          <p:nvPr/>
        </p:nvPicPr>
        <p:blipFill>
          <a:blip r:embed="rId3"/>
          <a:srcRect b="5214"/>
          <a:stretch>
            <a:fillRect/>
          </a:stretch>
        </p:blipFill>
        <p:spPr bwMode="auto">
          <a:xfrm>
            <a:off x="457200" y="975076"/>
            <a:ext cx="8229600" cy="3214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457200" y="0"/>
            <a:ext cx="8382000" cy="1527175"/>
          </a:xfrm>
        </p:spPr>
        <p:txBody>
          <a:bodyPr/>
          <a:lstStyle/>
          <a:p>
            <a:r>
              <a:rPr lang="en-US" dirty="0">
                <a:latin typeface="Helvetica Neue" pitchFamily="-107" charset="0"/>
                <a:cs typeface="Arial" pitchFamily="-107" charset="0"/>
              </a:rPr>
              <a:t>When to Use More Labor, Land, or </a:t>
            </a:r>
            <a:r>
              <a:rPr lang="en-US" dirty="0" smtClean="0">
                <a:latin typeface="Helvetica Neue" pitchFamily="-107" charset="0"/>
                <a:cs typeface="Arial" pitchFamily="-107" charset="0"/>
              </a:rPr>
              <a:t>Capital</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2 </a:t>
            </a:r>
            <a:endParaRPr lang="en-US" dirty="0">
              <a:latin typeface="Helvetica Neue" pitchFamily="-107" charset="0"/>
              <a:cs typeface="Arial" pitchFamily="-107" charset="0"/>
            </a:endParaRPr>
          </a:p>
        </p:txBody>
      </p:sp>
      <p:sp>
        <p:nvSpPr>
          <p:cNvPr id="121858" name="Content Placeholder 2"/>
          <p:cNvSpPr>
            <a:spLocks noGrp="1"/>
          </p:cNvSpPr>
          <p:nvPr>
            <p:ph idx="1"/>
          </p:nvPr>
        </p:nvSpPr>
        <p:spPr>
          <a:xfrm>
            <a:off x="368300" y="1624013"/>
            <a:ext cx="8318500" cy="5043487"/>
          </a:xfrm>
        </p:spPr>
        <p:txBody>
          <a:bodyPr/>
          <a:lstStyle/>
          <a:p>
            <a:r>
              <a:rPr lang="en-US" sz="3000" dirty="0">
                <a:latin typeface="Arial" pitchFamily="-107" charset="0"/>
                <a:cs typeface="Arial" pitchFamily="-107" charset="0"/>
              </a:rPr>
              <a:t>How does a firm determine the best use of its resources?</a:t>
            </a:r>
          </a:p>
          <a:p>
            <a:pPr lvl="1"/>
            <a:r>
              <a:rPr lang="en-US" sz="2600" dirty="0">
                <a:latin typeface="Arial" pitchFamily="-107" charset="0"/>
                <a:cs typeface="Arial" pitchFamily="-107" charset="0"/>
              </a:rPr>
              <a:t>Compare the value of the marginal product </a:t>
            </a:r>
            <a:r>
              <a:rPr lang="en-US" sz="2600" i="1" dirty="0">
                <a:latin typeface="Arial" pitchFamily="-107" charset="0"/>
                <a:cs typeface="Arial" pitchFamily="-107" charset="0"/>
              </a:rPr>
              <a:t>per dollar spent</a:t>
            </a:r>
            <a:r>
              <a:rPr lang="en-US" sz="2600" dirty="0">
                <a:latin typeface="Arial" pitchFamily="-107" charset="0"/>
                <a:cs typeface="Arial" pitchFamily="-107" charset="0"/>
              </a:rPr>
              <a:t> on each resource.</a:t>
            </a:r>
          </a:p>
          <a:p>
            <a:pPr lvl="1"/>
            <a:r>
              <a:rPr lang="en-US" sz="2600" dirty="0">
                <a:latin typeface="Arial" pitchFamily="-107" charset="0"/>
                <a:cs typeface="Arial" pitchFamily="-107" charset="0"/>
              </a:rPr>
              <a:t>Compare the VMPL/wage to VMPK/price of capital</a:t>
            </a:r>
          </a:p>
          <a:p>
            <a:pPr lvl="1"/>
            <a:r>
              <a:rPr lang="en-US" sz="2600" dirty="0">
                <a:latin typeface="Arial" pitchFamily="-107" charset="0"/>
                <a:cs typeface="Arial" pitchFamily="-107" charset="0"/>
              </a:rPr>
              <a:t>Maximize their “bang for their buck.”</a:t>
            </a:r>
          </a:p>
          <a:p>
            <a:r>
              <a:rPr lang="en-US" sz="2800" dirty="0">
                <a:latin typeface="Arial" pitchFamily="-107" charset="0"/>
                <a:cs typeface="Arial" pitchFamily="-107" charset="0"/>
              </a:rPr>
              <a:t>A firm is using its resources efficiently when the value of the marginal product per dollar is equal for each resource.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8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0" y="0"/>
            <a:ext cx="8382000" cy="1527175"/>
          </a:xfrm>
        </p:spPr>
        <p:txBody>
          <a:bodyPr/>
          <a:lstStyle/>
          <a:p>
            <a:r>
              <a:rPr lang="en-US" dirty="0" smtClean="0">
                <a:latin typeface="Helvetica Neue" pitchFamily="-107" charset="0"/>
                <a:cs typeface="Arial" pitchFamily="-107" charset="0"/>
              </a:rPr>
              <a:t>Conclusion</a:t>
            </a:r>
            <a:r>
              <a:rPr lang="en-US" altLang="x-none" dirty="0" smtClean="0">
                <a:latin typeface="Arial" charset="0"/>
                <a:ea typeface="MS PGothic" charset="-128"/>
                <a:cs typeface="Arial" charset="0"/>
              </a:rPr>
              <a:t>—</a:t>
            </a:r>
            <a:r>
              <a:rPr lang="en-US" dirty="0" smtClean="0">
                <a:latin typeface="Helvetica Neue" pitchFamily="-107" charset="0"/>
                <a:cs typeface="Arial" pitchFamily="-107" charset="0"/>
              </a:rPr>
              <a:t>1 </a:t>
            </a:r>
            <a:endParaRPr lang="en-US" dirty="0">
              <a:latin typeface="Helvetica Neue" pitchFamily="-107" charset="0"/>
              <a:cs typeface="Arial" pitchFamily="-107" charset="0"/>
            </a:endParaRPr>
          </a:p>
        </p:txBody>
      </p:sp>
      <p:sp>
        <p:nvSpPr>
          <p:cNvPr id="53251" name="Content Placeholder 2"/>
          <p:cNvSpPr>
            <a:spLocks noGrp="1"/>
          </p:cNvSpPr>
          <p:nvPr>
            <p:ph idx="1"/>
          </p:nvPr>
        </p:nvSpPr>
        <p:spPr>
          <a:xfrm>
            <a:off x="368300" y="1624013"/>
            <a:ext cx="8318500" cy="5043487"/>
          </a:xfrm>
        </p:spPr>
        <p:txBody>
          <a:bodyPr/>
          <a:lstStyle/>
          <a:p>
            <a:r>
              <a:rPr lang="en-US" sz="2800">
                <a:latin typeface="Arial" pitchFamily="-107" charset="0"/>
                <a:cs typeface="Arial" pitchFamily="-107" charset="0"/>
              </a:rPr>
              <a:t>The demand for each factor of production is derived from the value of the factor’s marginal product.</a:t>
            </a:r>
            <a:endParaRPr lang="en-US" altLang="ja-JP" sz="2800">
              <a:latin typeface="Arial" pitchFamily="-107" charset="0"/>
              <a:cs typeface="Arial" pitchFamily="-107" charset="0"/>
            </a:endParaRPr>
          </a:p>
          <a:p>
            <a:r>
              <a:rPr lang="en-US" sz="2800">
                <a:latin typeface="Arial" pitchFamily="-107" charset="0"/>
                <a:cs typeface="Arial" pitchFamily="-107" charset="0"/>
              </a:rPr>
              <a:t>The supply of labor depends on the wage rate that is offered, and also on each person’</a:t>
            </a:r>
            <a:r>
              <a:rPr lang="en-US" altLang="ja-JP" sz="2800">
                <a:latin typeface="Arial" pitchFamily="-107" charset="0"/>
                <a:cs typeface="Arial" pitchFamily="-107" charset="0"/>
              </a:rPr>
              <a:t>s goals and other opportunities. </a:t>
            </a:r>
          </a:p>
          <a:p>
            <a:r>
              <a:rPr lang="en-US" altLang="ja-JP" sz="2800">
                <a:latin typeface="Arial" pitchFamily="-107" charset="0"/>
                <a:cs typeface="Arial" pitchFamily="-107" charset="0"/>
              </a:rPr>
              <a:t>At high wage levels the income effect may become larger than the substitution effect and cause the supply curve to bend backward.</a:t>
            </a:r>
            <a:endParaRPr lang="en-US" sz="280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0"/>
            <a:ext cx="8382000" cy="1527175"/>
          </a:xfrm>
        </p:spPr>
        <p:txBody>
          <a:bodyPr/>
          <a:lstStyle/>
          <a:p>
            <a:r>
              <a:rPr lang="en-US" dirty="0" smtClean="0">
                <a:latin typeface="Helvetica Neue" pitchFamily="-107" charset="0"/>
                <a:cs typeface="Arial" pitchFamily="-107" charset="0"/>
              </a:rPr>
              <a:t>Conclusion</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2</a:t>
            </a:r>
            <a:endParaRPr lang="en-US" dirty="0">
              <a:latin typeface="Helvetica Neue" pitchFamily="-107" charset="0"/>
              <a:cs typeface="Arial" pitchFamily="-107" charset="0"/>
            </a:endParaRPr>
          </a:p>
        </p:txBody>
      </p:sp>
      <p:sp>
        <p:nvSpPr>
          <p:cNvPr id="60419" name="Content Placeholder 2"/>
          <p:cNvSpPr>
            <a:spLocks noGrp="1"/>
          </p:cNvSpPr>
          <p:nvPr>
            <p:ph idx="1"/>
          </p:nvPr>
        </p:nvSpPr>
        <p:spPr>
          <a:xfrm>
            <a:off x="368300" y="1624013"/>
            <a:ext cx="8318500" cy="5043487"/>
          </a:xfrm>
        </p:spPr>
        <p:txBody>
          <a:bodyPr/>
          <a:lstStyle/>
          <a:p>
            <a:r>
              <a:rPr lang="en-US" sz="2800">
                <a:latin typeface="Arial" pitchFamily="-107" charset="0"/>
                <a:cs typeface="Arial" pitchFamily="-107" charset="0"/>
              </a:rPr>
              <a:t>Labor markets reconcile the forces of demand and supply into a wage signal that conveys information to both sides of the market</a:t>
            </a:r>
          </a:p>
          <a:p>
            <a:r>
              <a:rPr lang="en-US" sz="2800">
                <a:latin typeface="Arial" pitchFamily="-107" charset="0"/>
                <a:cs typeface="Arial" pitchFamily="-107" charset="0"/>
              </a:rPr>
              <a:t>If there is a surplus (shortage) of available workers at the current wage, wages will fall (rise)</a:t>
            </a:r>
          </a:p>
          <a:p>
            <a:r>
              <a:rPr lang="en-US" sz="2800">
                <a:latin typeface="Arial" pitchFamily="-107" charset="0"/>
                <a:cs typeface="Arial" pitchFamily="-107" charset="0"/>
              </a:rPr>
              <a:t>Changes in the demand and/or supply of labor will cause the market wage and quantity to change.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457200" y="0"/>
            <a:ext cx="8382000" cy="1527175"/>
          </a:xfrm>
        </p:spPr>
        <p:txBody>
          <a:bodyPr/>
          <a:lstStyle/>
          <a:p>
            <a:r>
              <a:rPr lang="en-US" dirty="0" smtClean="0">
                <a:latin typeface="Helvetica Neue" pitchFamily="-107" charset="0"/>
                <a:cs typeface="Arial" pitchFamily="-107" charset="0"/>
              </a:rPr>
              <a:t>Conclusion</a:t>
            </a:r>
            <a:r>
              <a:rPr lang="en-US" altLang="x-none" dirty="0">
                <a:latin typeface="Arial" charset="0"/>
                <a:ea typeface="MS PGothic" charset="-128"/>
                <a:cs typeface="Arial" charset="0"/>
              </a:rPr>
              <a:t>—</a:t>
            </a:r>
            <a:r>
              <a:rPr lang="en-US" dirty="0" smtClean="0">
                <a:latin typeface="Helvetica Neue" pitchFamily="-107" charset="0"/>
                <a:cs typeface="Arial" pitchFamily="-107" charset="0"/>
              </a:rPr>
              <a:t>3 </a:t>
            </a:r>
            <a:endParaRPr lang="en-US" dirty="0">
              <a:latin typeface="Helvetica Neue" pitchFamily="-107" charset="0"/>
              <a:cs typeface="Arial" pitchFamily="-107" charset="0"/>
            </a:endParaRPr>
          </a:p>
        </p:txBody>
      </p:sp>
      <p:sp>
        <p:nvSpPr>
          <p:cNvPr id="61443" name="Content Placeholder 2"/>
          <p:cNvSpPr>
            <a:spLocks noGrp="1"/>
          </p:cNvSpPr>
          <p:nvPr>
            <p:ph idx="1"/>
          </p:nvPr>
        </p:nvSpPr>
        <p:spPr>
          <a:xfrm>
            <a:off x="368300" y="1624013"/>
            <a:ext cx="8318500" cy="5043487"/>
          </a:xfrm>
        </p:spPr>
        <p:txBody>
          <a:bodyPr/>
          <a:lstStyle/>
          <a:p>
            <a:r>
              <a:rPr lang="en-US" sz="2800">
                <a:latin typeface="Arial" pitchFamily="-107" charset="0"/>
                <a:cs typeface="Arial" pitchFamily="-107" charset="0"/>
              </a:rPr>
              <a:t>In the short run, outsourcing could lead to an increase or decrease in employment.</a:t>
            </a:r>
          </a:p>
          <a:p>
            <a:r>
              <a:rPr lang="en-US" sz="2800">
                <a:latin typeface="Arial" pitchFamily="-107" charset="0"/>
                <a:cs typeface="Arial" pitchFamily="-107" charset="0"/>
              </a:rPr>
              <a:t>In the long run, outsourcing increases the overall productivity of workers everywhere.</a:t>
            </a:r>
          </a:p>
          <a:p>
            <a:r>
              <a:rPr lang="en-US" sz="2800">
                <a:latin typeface="Arial" pitchFamily="-107" charset="0"/>
                <a:cs typeface="Arial" pitchFamily="-107" charset="0"/>
              </a:rPr>
              <a:t>A monopsonist in the labor market is able to leverage market power by paying workers less.</a:t>
            </a:r>
          </a:p>
          <a:p>
            <a:r>
              <a:rPr lang="en-US" sz="2800">
                <a:latin typeface="Arial" pitchFamily="-107" charset="0"/>
                <a:cs typeface="Arial" pitchFamily="-107" charset="0"/>
              </a:rPr>
              <a:t>Economic rent is the difference between what a factor of production earns and what it could earn in the next-best alternative.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382000" cy="1527175"/>
          </a:xfrm>
        </p:spPr>
        <p:txBody>
          <a:bodyPr/>
          <a:lstStyle/>
          <a:p>
            <a:r>
              <a:rPr lang="en-US">
                <a:latin typeface="Helvetica Neue" pitchFamily="-107" charset="0"/>
                <a:cs typeface="Arial" pitchFamily="-107" charset="0"/>
              </a:rPr>
              <a:t>An Overview of Labor Markets</a:t>
            </a:r>
          </a:p>
        </p:txBody>
      </p:sp>
      <p:sp>
        <p:nvSpPr>
          <p:cNvPr id="10243" name="Content Placeholder 2"/>
          <p:cNvSpPr>
            <a:spLocks noGrp="1"/>
          </p:cNvSpPr>
          <p:nvPr>
            <p:ph idx="1"/>
          </p:nvPr>
        </p:nvSpPr>
        <p:spPr>
          <a:xfrm>
            <a:off x="127000" y="1662113"/>
            <a:ext cx="8648700" cy="5043487"/>
          </a:xfrm>
        </p:spPr>
        <p:txBody>
          <a:bodyPr/>
          <a:lstStyle/>
          <a:p>
            <a:r>
              <a:rPr lang="en-US" sz="2800">
                <a:latin typeface="Arial" pitchFamily="-107" charset="0"/>
                <a:cs typeface="Arial" pitchFamily="-107" charset="0"/>
              </a:rPr>
              <a:t>In the labor market</a:t>
            </a:r>
          </a:p>
          <a:p>
            <a:pPr lvl="1"/>
            <a:r>
              <a:rPr lang="en-US" sz="2400">
                <a:latin typeface="Arial" pitchFamily="-107" charset="0"/>
                <a:cs typeface="Arial" pitchFamily="-107" charset="0"/>
              </a:rPr>
              <a:t>Individuals are suppliers (sellers) of labor</a:t>
            </a:r>
          </a:p>
          <a:p>
            <a:pPr lvl="1"/>
            <a:r>
              <a:rPr lang="en-US" sz="2400">
                <a:latin typeface="Arial" pitchFamily="-107" charset="0"/>
                <a:cs typeface="Arial" pitchFamily="-107" charset="0"/>
              </a:rPr>
              <a:t>Firms are demanders (purchasers) of labor</a:t>
            </a:r>
          </a:p>
          <a:p>
            <a:pPr lvl="1"/>
            <a:r>
              <a:rPr lang="en-US" sz="2400">
                <a:latin typeface="Arial" pitchFamily="-107" charset="0"/>
                <a:cs typeface="Arial" pitchFamily="-107" charset="0"/>
              </a:rPr>
              <a:t>The price of labor is the wage rate</a:t>
            </a:r>
          </a:p>
          <a:p>
            <a:pPr lvl="1"/>
            <a:r>
              <a:rPr lang="en-US" sz="2400">
                <a:latin typeface="Arial" pitchFamily="-107" charset="0"/>
                <a:cs typeface="Arial" pitchFamily="-107" charset="0"/>
              </a:rPr>
              <a:t>We will use supply-demand analysis to see how wages are determined.</a:t>
            </a:r>
            <a:endParaRPr lang="en-US" sz="2000">
              <a:latin typeface="Arial" pitchFamily="-107" charset="0"/>
              <a:cs typeface="Arial" pitchFamily="-107" charset="0"/>
            </a:endParaRPr>
          </a:p>
        </p:txBody>
      </p:sp>
      <p:pic>
        <p:nvPicPr>
          <p:cNvPr id="23555" name="Picture 4" descr="An employee using a machine to fill drinks at a McDonalds drive through."/>
          <p:cNvPicPr>
            <a:picLocks noChangeAspect="1" noChangeArrowheads="1"/>
          </p:cNvPicPr>
          <p:nvPr/>
        </p:nvPicPr>
        <p:blipFill>
          <a:blip r:embed="rId3"/>
          <a:srcRect/>
          <a:stretch>
            <a:fillRect/>
          </a:stretch>
        </p:blipFill>
        <p:spPr bwMode="auto">
          <a:xfrm>
            <a:off x="3071813" y="4394200"/>
            <a:ext cx="3152775" cy="231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382000" cy="1527175"/>
          </a:xfrm>
        </p:spPr>
        <p:txBody>
          <a:bodyPr/>
          <a:lstStyle/>
          <a:p>
            <a:r>
              <a:rPr lang="en-US" dirty="0">
                <a:latin typeface="Helvetica Neue" pitchFamily="-107" charset="0"/>
                <a:cs typeface="Arial" pitchFamily="-107" charset="0"/>
              </a:rPr>
              <a:t>Where Does the Demand for Labor Come </a:t>
            </a:r>
            <a:r>
              <a:rPr lang="en-US" dirty="0" smtClean="0">
                <a:latin typeface="Helvetica Neue" pitchFamily="-107" charset="0"/>
                <a:cs typeface="Arial" pitchFamily="-107" charset="0"/>
              </a:rPr>
              <a:t>From?</a:t>
            </a:r>
            <a:r>
              <a:rPr lang="en-US" altLang="x-none" dirty="0" smtClean="0">
                <a:latin typeface="Arial" charset="0"/>
                <a:ea typeface="MS PGothic" charset="-128"/>
                <a:cs typeface="Arial" charset="0"/>
              </a:rPr>
              <a:t>—</a:t>
            </a:r>
            <a:r>
              <a:rPr lang="en-US" dirty="0" smtClean="0">
                <a:latin typeface="Helvetica Neue" pitchFamily="-107" charset="0"/>
                <a:cs typeface="Arial" pitchFamily="-107" charset="0"/>
              </a:rPr>
              <a:t>1 </a:t>
            </a:r>
            <a:endParaRPr lang="en-US" dirty="0">
              <a:latin typeface="Helvetica Neue" pitchFamily="-107" charset="0"/>
              <a:cs typeface="Arial" pitchFamily="-107" charset="0"/>
            </a:endParaRPr>
          </a:p>
        </p:txBody>
      </p:sp>
      <p:sp>
        <p:nvSpPr>
          <p:cNvPr id="11267" name="Content Placeholder 2"/>
          <p:cNvSpPr>
            <a:spLocks noGrp="1"/>
          </p:cNvSpPr>
          <p:nvPr>
            <p:ph idx="1"/>
          </p:nvPr>
        </p:nvSpPr>
        <p:spPr>
          <a:xfrm>
            <a:off x="139700" y="1624013"/>
            <a:ext cx="8569325" cy="5043487"/>
          </a:xfrm>
        </p:spPr>
        <p:txBody>
          <a:bodyPr/>
          <a:lstStyle/>
          <a:p>
            <a:r>
              <a:rPr lang="en-US" sz="2800">
                <a:latin typeface="Arial" pitchFamily="-107" charset="0"/>
                <a:cs typeface="Arial" pitchFamily="-107" charset="0"/>
              </a:rPr>
              <a:t>Marginal product of labor (MPL)</a:t>
            </a:r>
          </a:p>
          <a:p>
            <a:pPr lvl="1"/>
            <a:r>
              <a:rPr lang="en-US" sz="2400">
                <a:latin typeface="Arial" pitchFamily="-107" charset="0"/>
                <a:cs typeface="Arial" pitchFamily="-107" charset="0"/>
              </a:rPr>
              <a:t>The change in output associated with hiring one additional worker</a:t>
            </a:r>
          </a:p>
          <a:p>
            <a:pPr lvl="1"/>
            <a:r>
              <a:rPr lang="en-US" sz="2400">
                <a:latin typeface="Arial" pitchFamily="-107" charset="0"/>
                <a:cs typeface="Arial" pitchFamily="-107" charset="0"/>
              </a:rPr>
              <a:t>Remember that the MPL will eventually </a:t>
            </a:r>
            <a:r>
              <a:rPr lang="en-US" sz="2400" i="1">
                <a:latin typeface="Arial" pitchFamily="-107" charset="0"/>
                <a:cs typeface="Arial" pitchFamily="-107" charset="0"/>
              </a:rPr>
              <a:t>diminish</a:t>
            </a:r>
            <a:r>
              <a:rPr lang="en-US" sz="2400">
                <a:latin typeface="Arial" pitchFamily="-107" charset="0"/>
                <a:cs typeface="Arial" pitchFamily="-107" charset="0"/>
              </a:rPr>
              <a:t>.</a:t>
            </a:r>
            <a:endParaRPr lang="en-US" altLang="ja-JP" sz="2400">
              <a:latin typeface="Arial" pitchFamily="-107" charset="0"/>
              <a:cs typeface="Arial" pitchFamily="-107" charset="0"/>
            </a:endParaRPr>
          </a:p>
        </p:txBody>
      </p:sp>
      <p:pic>
        <p:nvPicPr>
          <p:cNvPr id="5" name="Picture 5" descr="Two men talking in front of computers"/>
          <p:cNvPicPr>
            <a:picLocks noChangeAspect="1" noChangeArrowheads="1"/>
          </p:cNvPicPr>
          <p:nvPr/>
        </p:nvPicPr>
        <p:blipFill>
          <a:blip r:embed="rId3"/>
          <a:srcRect/>
          <a:stretch>
            <a:fillRect/>
          </a:stretch>
        </p:blipFill>
        <p:spPr bwMode="auto">
          <a:xfrm>
            <a:off x="2339975" y="3468688"/>
            <a:ext cx="4649788" cy="309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382000" cy="1527175"/>
          </a:xfrm>
        </p:spPr>
        <p:txBody>
          <a:bodyPr/>
          <a:lstStyle/>
          <a:p>
            <a:r>
              <a:rPr lang="en-US" dirty="0">
                <a:latin typeface="Helvetica Neue" pitchFamily="-107" charset="0"/>
                <a:cs typeface="Arial" pitchFamily="-107" charset="0"/>
              </a:rPr>
              <a:t>Where Does the Demand for Labor Come </a:t>
            </a:r>
            <a:r>
              <a:rPr lang="en-US" dirty="0" smtClean="0">
                <a:latin typeface="Helvetica Neue" pitchFamily="-107" charset="0"/>
                <a:cs typeface="Arial" pitchFamily="-107" charset="0"/>
              </a:rPr>
              <a:t>From?</a:t>
            </a:r>
            <a:r>
              <a:rPr lang="en-US" altLang="x-none" dirty="0" smtClean="0">
                <a:latin typeface="Arial" charset="0"/>
                <a:ea typeface="MS PGothic" charset="-128"/>
                <a:cs typeface="Arial" charset="0"/>
              </a:rPr>
              <a:t>—</a:t>
            </a:r>
            <a:r>
              <a:rPr lang="en-US" dirty="0" smtClean="0">
                <a:latin typeface="Helvetica Neue" pitchFamily="-107" charset="0"/>
                <a:cs typeface="Arial" pitchFamily="-107" charset="0"/>
              </a:rPr>
              <a:t>2</a:t>
            </a:r>
            <a:endParaRPr lang="en-US" dirty="0">
              <a:latin typeface="Helvetica Neue" pitchFamily="-107" charset="0"/>
              <a:cs typeface="Arial" pitchFamily="-107" charset="0"/>
            </a:endParaRPr>
          </a:p>
        </p:txBody>
      </p:sp>
      <p:sp>
        <p:nvSpPr>
          <p:cNvPr id="11267" name="Content Placeholder 2"/>
          <p:cNvSpPr>
            <a:spLocks noGrp="1"/>
          </p:cNvSpPr>
          <p:nvPr>
            <p:ph idx="1"/>
          </p:nvPr>
        </p:nvSpPr>
        <p:spPr>
          <a:xfrm>
            <a:off x="139700" y="1624013"/>
            <a:ext cx="8569325" cy="5043487"/>
          </a:xfrm>
        </p:spPr>
        <p:txBody>
          <a:bodyPr/>
          <a:lstStyle/>
          <a:p>
            <a:r>
              <a:rPr lang="en-US" sz="2800" dirty="0">
                <a:latin typeface="Arial" pitchFamily="-107" charset="0"/>
                <a:cs typeface="Arial" pitchFamily="-107" charset="0"/>
              </a:rPr>
              <a:t>Value of the Marginal Product (VMP)</a:t>
            </a:r>
          </a:p>
          <a:p>
            <a:pPr lvl="1"/>
            <a:r>
              <a:rPr lang="en-US" sz="2400" dirty="0">
                <a:latin typeface="Arial" pitchFamily="-107" charset="0"/>
                <a:cs typeface="Arial" pitchFamily="-107" charset="0"/>
              </a:rPr>
              <a:t>MPL multiplied by the price of the output it produces</a:t>
            </a:r>
          </a:p>
          <a:p>
            <a:pPr lvl="1"/>
            <a:r>
              <a:rPr lang="en-US" sz="2400" dirty="0">
                <a:latin typeface="Arial" pitchFamily="-107" charset="0"/>
                <a:cs typeface="Arial" pitchFamily="-107" charset="0"/>
              </a:rPr>
              <a:t>Deli example:</a:t>
            </a:r>
          </a:p>
          <a:p>
            <a:pPr lvl="2"/>
            <a:r>
              <a:rPr lang="en-US" dirty="0">
                <a:latin typeface="Arial" pitchFamily="-107" charset="0"/>
                <a:ea typeface="Helvetica Neue" pitchFamily="-107" charset="0"/>
                <a:cs typeface="Helvetica Neue" pitchFamily="-107" charset="0"/>
              </a:rPr>
              <a:t>You hire a worker who can make 10 sandwiches</a:t>
            </a:r>
          </a:p>
          <a:p>
            <a:pPr lvl="2"/>
            <a:r>
              <a:rPr lang="en-US" dirty="0">
                <a:latin typeface="Arial" pitchFamily="-107" charset="0"/>
                <a:ea typeface="Helvetica Neue" pitchFamily="-107" charset="0"/>
                <a:cs typeface="Helvetica Neue" pitchFamily="-107" charset="0"/>
              </a:rPr>
              <a:t>You sell a sandwich for $6</a:t>
            </a:r>
          </a:p>
          <a:p>
            <a:pPr lvl="2"/>
            <a:r>
              <a:rPr lang="en-US" dirty="0">
                <a:latin typeface="Arial" pitchFamily="-107" charset="0"/>
                <a:ea typeface="Helvetica Neue" pitchFamily="-107" charset="0"/>
                <a:cs typeface="Helvetica Neue" pitchFamily="-107" charset="0"/>
              </a:rPr>
              <a:t>The VMP = ?</a:t>
            </a:r>
          </a:p>
          <a:p>
            <a:pPr lvl="1"/>
            <a:r>
              <a:rPr lang="en-US" sz="2400" dirty="0">
                <a:latin typeface="Arial" pitchFamily="-107" charset="0"/>
                <a:cs typeface="Arial" pitchFamily="-107" charset="0"/>
              </a:rPr>
              <a:t>A firm will hire a worker as long as:</a:t>
            </a:r>
          </a:p>
        </p:txBody>
      </p:sp>
      <p:sp>
        <p:nvSpPr>
          <p:cNvPr id="2" name="TextBox 1"/>
          <p:cNvSpPr txBox="1">
            <a:spLocks noChangeArrowheads="1"/>
          </p:cNvSpPr>
          <p:nvPr/>
        </p:nvSpPr>
        <p:spPr bwMode="auto">
          <a:xfrm>
            <a:off x="3265488" y="3889375"/>
            <a:ext cx="2058987" cy="461963"/>
          </a:xfrm>
          <a:prstGeom prst="rect">
            <a:avLst/>
          </a:prstGeom>
          <a:noFill/>
          <a:ln w="9525">
            <a:noFill/>
            <a:miter lim="800000"/>
            <a:headEnd/>
            <a:tailEnd/>
          </a:ln>
        </p:spPr>
        <p:txBody>
          <a:bodyPr wrap="none">
            <a:prstTxWarp prst="textNoShape">
              <a:avLst/>
            </a:prstTxWarp>
            <a:spAutoFit/>
          </a:bodyPr>
          <a:lstStyle/>
          <a:p>
            <a:pPr eaLnBrk="1" hangingPunct="1"/>
            <a:r>
              <a:rPr lang="en-US" sz="2400" dirty="0">
                <a:solidFill>
                  <a:srgbClr val="1392C8"/>
                </a:solidFill>
                <a:latin typeface="Arial" pitchFamily="-107" charset="0"/>
                <a:cs typeface="Arial" pitchFamily="-107" charset="0"/>
              </a:rPr>
              <a:t>$6 x 10 = $60</a:t>
            </a:r>
          </a:p>
        </p:txBody>
      </p:sp>
      <p:sp>
        <p:nvSpPr>
          <p:cNvPr id="6" name="TextBox 5"/>
          <p:cNvSpPr txBox="1">
            <a:spLocks noChangeArrowheads="1"/>
          </p:cNvSpPr>
          <p:nvPr/>
        </p:nvSpPr>
        <p:spPr bwMode="auto">
          <a:xfrm>
            <a:off x="2997200" y="4941888"/>
            <a:ext cx="2598660" cy="584775"/>
          </a:xfrm>
          <a:prstGeom prst="rect">
            <a:avLst/>
          </a:prstGeom>
          <a:noFill/>
          <a:ln w="9525">
            <a:noFill/>
            <a:miter lim="800000"/>
            <a:headEnd/>
            <a:tailEnd/>
          </a:ln>
        </p:spPr>
        <p:txBody>
          <a:bodyPr wrap="none">
            <a:prstTxWarp prst="textNoShape">
              <a:avLst/>
            </a:prstTxWarp>
            <a:spAutoFit/>
          </a:bodyPr>
          <a:lstStyle/>
          <a:p>
            <a:pPr eaLnBrk="1" hangingPunct="1"/>
            <a:r>
              <a:rPr lang="en-US" sz="3200" b="1" dirty="0" smtClean="0">
                <a:solidFill>
                  <a:srgbClr val="1492C7"/>
                </a:solidFill>
                <a:latin typeface="Arial" pitchFamily="-107" charset="0"/>
                <a:cs typeface="Arial" pitchFamily="-107" charset="0"/>
              </a:rPr>
              <a:t>VMP </a:t>
            </a:r>
            <a:r>
              <a:rPr lang="en-US" sz="3200" b="1" dirty="0" smtClean="0">
                <a:solidFill>
                  <a:srgbClr val="1392C8"/>
                </a:solidFill>
                <a:latin typeface="Arial" pitchFamily="-107" charset="0"/>
                <a:cs typeface="Arial" pitchFamily="-107" charset="0"/>
              </a:rPr>
              <a:t>≥ Wage</a:t>
            </a:r>
            <a:endParaRPr lang="en-US" sz="3200" b="1" dirty="0">
              <a:solidFill>
                <a:srgbClr val="1392C8"/>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396564"/>
            <a:ext cx="8229600" cy="857250"/>
          </a:xfrm>
        </p:spPr>
        <p:txBody>
          <a:bodyPr/>
          <a:lstStyle/>
          <a:p>
            <a:r>
              <a:rPr lang="en-US" sz="3200" dirty="0">
                <a:latin typeface="Helvetica Neue" pitchFamily="-107" charset="0"/>
                <a:cs typeface="Arial" pitchFamily="-107" charset="0"/>
              </a:rPr>
              <a:t>Deciding How Many Laborers to Hire</a:t>
            </a:r>
            <a:r>
              <a:rPr lang="en-US" altLang="x-none" sz="3200" dirty="0">
                <a:latin typeface="Arial" charset="0"/>
                <a:ea typeface="MS PGothic" charset="-128"/>
                <a:cs typeface="Arial" charset="0"/>
              </a:rPr>
              <a:t>—</a:t>
            </a:r>
            <a:r>
              <a:rPr lang="en-US" sz="3200" dirty="0">
                <a:latin typeface="Helvetica Neue" pitchFamily="-107" charset="0"/>
                <a:cs typeface="Arial" pitchFamily="-107" charset="0"/>
              </a:rPr>
              <a:t>1 </a:t>
            </a:r>
          </a:p>
        </p:txBody>
      </p:sp>
      <p:pic>
        <p:nvPicPr>
          <p:cNvPr id="24" name="Picture 23" descr="Table 14.1 shows the calculations for deciding how many laborers to hire. There are six columns and 8 rows. The column headers are: 1. Labor in number of workers, 2. Output in daily meals produced, 3. Marginal product of labor, given as delta output, 4. Value of marginal product of labor, given as the price of 10 dollars times marginal product of labor, 5. Wage (daily), and 6. Marginal profit, given as the value of the marginal product of labor minus wage."/>
          <p:cNvPicPr>
            <a:picLocks noChangeAspect="1"/>
          </p:cNvPicPr>
          <p:nvPr/>
        </p:nvPicPr>
        <p:blipFill>
          <a:blip r:embed="rId3"/>
          <a:srcRect b="3931"/>
          <a:stretch>
            <a:fillRect/>
          </a:stretch>
        </p:blipFill>
        <p:spPr>
          <a:xfrm>
            <a:off x="304800" y="1939323"/>
            <a:ext cx="8534400" cy="4251728"/>
          </a:xfrm>
          <a:prstGeom prst="rect">
            <a:avLst/>
          </a:prstGeom>
        </p:spPr>
      </p:pic>
      <p:sp>
        <p:nvSpPr>
          <p:cNvPr id="25" name="Rectangle 24"/>
          <p:cNvSpPr/>
          <p:nvPr/>
        </p:nvSpPr>
        <p:spPr>
          <a:xfrm>
            <a:off x="3422110" y="4197921"/>
            <a:ext cx="352794" cy="1755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815649" y="4270948"/>
            <a:ext cx="564472" cy="1755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585088" y="4167592"/>
            <a:ext cx="425816" cy="18117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0"/>
                                        <p:tgtEl>
                                          <p:spTgt spid="25"/>
                                        </p:tgtEl>
                                      </p:cBhvr>
                                    </p:animEffect>
                                    <p:set>
                                      <p:cBhvr>
                                        <p:cTn id="7" dur="1" fill="hold">
                                          <p:stCondLst>
                                            <p:cond delay="49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0"/>
                                        <p:tgtEl>
                                          <p:spTgt spid="26"/>
                                        </p:tgtEl>
                                      </p:cBhvr>
                                    </p:animEffect>
                                    <p:set>
                                      <p:cBhvr>
                                        <p:cTn id="12" dur="1" fill="hold">
                                          <p:stCondLst>
                                            <p:cond delay="4999"/>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0"/>
                                        <p:tgtEl>
                                          <p:spTgt spid="27"/>
                                        </p:tgtEl>
                                      </p:cBhvr>
                                    </p:animEffect>
                                    <p:set>
                                      <p:cBhvr>
                                        <p:cTn id="17" dur="1" fill="hold">
                                          <p:stCondLst>
                                            <p:cond delay="4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9487</TotalTime>
  <Words>6352</Words>
  <Application>Microsoft Macintosh PowerPoint</Application>
  <PresentationFormat>On-screen Show (4:3)</PresentationFormat>
  <Paragraphs>731</Paragraphs>
  <Slides>57</Slides>
  <Notes>57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57</vt:i4>
      </vt:variant>
    </vt:vector>
  </HeadingPairs>
  <TitlesOfParts>
    <vt:vector size="68" baseType="lpstr">
      <vt:lpstr>Calibri</vt:lpstr>
      <vt:lpstr>Helvetica Neue</vt:lpstr>
      <vt:lpstr>Helvetica Neue Medium</vt:lpstr>
      <vt:lpstr>MS PGothic</vt:lpstr>
      <vt:lpstr>ＭＳ Ｐゴシック</vt:lpstr>
      <vt:lpstr>Times</vt:lpstr>
      <vt:lpstr>Arial</vt:lpstr>
      <vt:lpstr>Office Theme</vt:lpstr>
      <vt:lpstr>7_Office Theme</vt:lpstr>
      <vt:lpstr>5_Office Theme</vt:lpstr>
      <vt:lpstr>1_Office Theme</vt:lpstr>
      <vt:lpstr>The Demand and Supply of Resources</vt:lpstr>
      <vt:lpstr>Previously—1 </vt:lpstr>
      <vt:lpstr>Previously—2 </vt:lpstr>
      <vt:lpstr>Big Questions</vt:lpstr>
      <vt:lpstr>The Factors of Production</vt:lpstr>
      <vt:lpstr>An Overview of Labor Markets</vt:lpstr>
      <vt:lpstr>Where Does the Demand for Labor Come From?—1 </vt:lpstr>
      <vt:lpstr>Where Does the Demand for Labor Come From?—2</vt:lpstr>
      <vt:lpstr>Deciding How Many Laborers to Hire—1 </vt:lpstr>
      <vt:lpstr>Value of the Marginal Product</vt:lpstr>
      <vt:lpstr>Changes in the Demand  for Labor</vt:lpstr>
      <vt:lpstr>The Labor Demand Curve</vt:lpstr>
      <vt:lpstr>Deciding How Many Laborers to Hire—2 </vt:lpstr>
      <vt:lpstr>Economics in Wimbledon</vt:lpstr>
      <vt:lpstr>Economics in Johnny Cash’s “The Legend of John Henry’s Hammer”</vt:lpstr>
      <vt:lpstr>Changes in the Demand  for Labor—1 </vt:lpstr>
      <vt:lpstr>Changes in the Demand  for Labor—2 </vt:lpstr>
      <vt:lpstr>Economics in The Office, “The Initiation”</vt:lpstr>
      <vt:lpstr>Where Does the Supply of Labor Come From?</vt:lpstr>
      <vt:lpstr>Labor-Leisure Trade-off—1 </vt:lpstr>
      <vt:lpstr>Labor-Leisure Trade-off—2 </vt:lpstr>
      <vt:lpstr>The Labor Supply Curve</vt:lpstr>
      <vt:lpstr>Changes in the Supply  of Labor</vt:lpstr>
      <vt:lpstr>The Supply of Grocery Store Baggers</vt:lpstr>
      <vt:lpstr>The Supply of Nurses</vt:lpstr>
      <vt:lpstr>Economics in A Day without a Mexican</vt:lpstr>
      <vt:lpstr>Labor Market Equilibrium—1 </vt:lpstr>
      <vt:lpstr>Labor Market Equilibrium—2 </vt:lpstr>
      <vt:lpstr>Changes in Equilibrium—1 </vt:lpstr>
      <vt:lpstr>Changes in Equilibrium—2 </vt:lpstr>
      <vt:lpstr>Practice What You Know—1 </vt:lpstr>
      <vt:lpstr>Practice What You Know—2 </vt:lpstr>
      <vt:lpstr>Practice What You Know—3 </vt:lpstr>
      <vt:lpstr>Economics in Outsourced</vt:lpstr>
      <vt:lpstr>Economics in “Big Box Mart”</vt:lpstr>
      <vt:lpstr>Outsourcing</vt:lpstr>
      <vt:lpstr>Global Implications—1 </vt:lpstr>
      <vt:lpstr>Shifting Labor Market Equilibrium</vt:lpstr>
      <vt:lpstr>Global Implications—2 </vt:lpstr>
      <vt:lpstr>Economics in “John Stossel– Outsourcing”</vt:lpstr>
      <vt:lpstr>Practice What You Know—4 </vt:lpstr>
      <vt:lpstr>Monopsony</vt:lpstr>
      <vt:lpstr>Monopsony and the WNBA</vt:lpstr>
      <vt:lpstr>Class Activity: Think-Pair-Share: What Determines Salary?</vt:lpstr>
      <vt:lpstr>Why Do Some Workers Make More Than Others?—1 </vt:lpstr>
      <vt:lpstr>Why Do Some Workers Make More Than Others?—2 </vt:lpstr>
      <vt:lpstr>The Market For Other Production Factors—1 </vt:lpstr>
      <vt:lpstr>Supply and Demand for Land</vt:lpstr>
      <vt:lpstr>The Market for Land—1 </vt:lpstr>
      <vt:lpstr>The Market for Land—2 </vt:lpstr>
      <vt:lpstr>The Market For Other Production Factors—2 </vt:lpstr>
      <vt:lpstr>When to Use More Labor, Land, or Capital—1 </vt:lpstr>
      <vt:lpstr>Land, Labor, Capital Example</vt:lpstr>
      <vt:lpstr>When to Use More Labor, Land, or Capital—2 </vt:lpstr>
      <vt:lpstr>Conclusion—1 </vt:lpstr>
      <vt:lpstr>Conclusion—2</vt:lpstr>
      <vt:lpstr>Conclusion—3 </vt:lpstr>
    </vt:vector>
  </TitlesOfParts>
  <Manager/>
  <Company>W.W.Norton &amp; Company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subject/>
  <dc:creator>Dirk Mateer and Lee Coppock</dc:creator>
  <cp:keywords/>
  <dc:description/>
  <cp:lastModifiedBy>Victoria Reuter</cp:lastModifiedBy>
  <cp:revision>453</cp:revision>
  <dcterms:created xsi:type="dcterms:W3CDTF">2017-02-22T21:38:52Z</dcterms:created>
  <dcterms:modified xsi:type="dcterms:W3CDTF">2017-03-29T19:38:42Z</dcterms:modified>
  <cp:category/>
</cp:coreProperties>
</file>